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s-ES" sz="6000" spc="-1" strike="noStrike">
                <a:solidFill>
                  <a:srgbClr val="000000"/>
                </a:solidFill>
                <a:latin typeface="Calibri Light"/>
              </a:rPr>
              <a:t>Haga clic para modificar el estilo de título del patrón</a:t>
            </a:r>
            <a:endParaRPr b="0" lang="es-E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0A6D9F5C-45CA-4991-BD27-C30C83EBC637}" type="datetime">
              <a:rPr b="0" lang="ca-ES" sz="1200" spc="-1" strike="noStrike">
                <a:solidFill>
                  <a:srgbClr val="8b8b8b"/>
                </a:solidFill>
                <a:latin typeface="Calibri"/>
              </a:rPr>
              <a:t>31/05/21</a:t>
            </a:fld>
            <a:endParaRPr b="0" lang="ca-E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FDC71C8D-7993-4EC0-924D-9D2CB1B3753E}" type="slidenum">
              <a:rPr b="0" lang="ca-ES" sz="1200" spc="-1" strike="noStrike">
                <a:solidFill>
                  <a:srgbClr val="8b8b8b"/>
                </a:solidFill>
                <a:latin typeface="Calibri"/>
              </a:rPr>
              <a:t>&lt;número&gt;</a:t>
            </a:fld>
            <a:endParaRPr b="0" lang="ca-E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p>
            <a:pPr>
              <a:lnSpc>
                <a:spcPct val="100000"/>
              </a:lnSpc>
            </a:pPr>
            <a:fld id="{3C66FCBF-A6A3-4C94-B318-655F0CD45B36}" type="datetime">
              <a:rPr b="0" lang="ca-ES" sz="1200" spc="-1" strike="noStrike">
                <a:solidFill>
                  <a:srgbClr val="8b8b8b"/>
                </a:solidFill>
                <a:latin typeface="Calibri"/>
              </a:rPr>
              <a:t>31/05/21</a:t>
            </a:fld>
            <a:endParaRPr b="0" lang="ca-ES"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p>
            <a:pPr algn="r">
              <a:lnSpc>
                <a:spcPct val="100000"/>
              </a:lnSpc>
            </a:pPr>
            <a:fld id="{33013D3D-DC5C-406B-9641-18DCD03E2663}" type="slidenum">
              <a:rPr b="0" lang="ca-ES" sz="1200" spc="-1" strike="noStrike">
                <a:solidFill>
                  <a:srgbClr val="8b8b8b"/>
                </a:solidFill>
                <a:latin typeface="Calibri"/>
              </a:rPr>
              <a:t>&lt;número&gt;</a:t>
            </a:fld>
            <a:endParaRPr b="0" lang="ca-ES"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p>
            <a:r>
              <a:rPr b="0" lang="es-ES" sz="1800" spc="-1" strike="noStrike">
                <a:solidFill>
                  <a:srgbClr val="000000"/>
                </a:solidFill>
                <a:latin typeface="Calibri"/>
              </a:rPr>
              <a:t>Feu clic per editar el format del text del títol</a:t>
            </a:r>
            <a:endParaRPr b="0" lang="es-ES"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n 3" descr=""/>
          <p:cNvPicPr/>
          <p:nvPr/>
        </p:nvPicPr>
        <p:blipFill>
          <a:blip r:embed="rId1"/>
          <a:stretch/>
        </p:blipFill>
        <p:spPr>
          <a:xfrm>
            <a:off x="0" y="1800"/>
            <a:ext cx="12194640" cy="6855840"/>
          </a:xfrm>
          <a:prstGeom prst="rect">
            <a:avLst/>
          </a:prstGeom>
          <a:ln>
            <a:noFill/>
          </a:ln>
          <a:effectLst>
            <a:glow rad="127000">
              <a:schemeClr val="accent1">
                <a:alpha val="0"/>
              </a:schemeClr>
            </a:glow>
            <a:outerShdw algn="ctr" blurRad="50800" dir="5400000" dist="50800" rotWithShape="0">
              <a:srgbClr val="000000">
                <a:alpha val="0"/>
              </a:srgbClr>
            </a:outerShdw>
          </a:effectLst>
        </p:spPr>
      </p:pic>
      <p:sp>
        <p:nvSpPr>
          <p:cNvPr id="83" name="CustomShape 1"/>
          <p:cNvSpPr/>
          <p:nvPr/>
        </p:nvSpPr>
        <p:spPr>
          <a:xfrm>
            <a:off x="1431360" y="850680"/>
            <a:ext cx="9867240" cy="4478760"/>
          </a:xfrm>
          <a:prstGeom prst="rect">
            <a:avLst/>
          </a:prstGeom>
          <a:solidFill>
            <a:schemeClr val="tx1">
              <a:alpha val="82000"/>
            </a:schemeClr>
          </a:solidFill>
          <a:ln>
            <a:noFill/>
          </a:ln>
        </p:spPr>
        <p:style>
          <a:lnRef idx="0"/>
          <a:fillRef idx="0"/>
          <a:effectRef idx="0"/>
          <a:fontRef idx="minor"/>
        </p:style>
        <p:txBody>
          <a:bodyPr lIns="90000" rIns="90000" tIns="45000" bIns="45000"/>
          <a:p>
            <a:pPr algn="ctr">
              <a:lnSpc>
                <a:spcPct val="100000"/>
              </a:lnSpc>
            </a:pPr>
            <a:r>
              <a:rPr b="1" lang="ca-ES" sz="9600" spc="-1" strike="noStrike">
                <a:solidFill>
                  <a:srgbClr val="ffffff"/>
                </a:solidFill>
                <a:latin typeface="Calibri"/>
              </a:rPr>
              <a:t>BASES DE DATOS</a:t>
            </a:r>
            <a:endParaRPr b="0" lang="ca-ES" sz="9600" spc="-1" strike="noStrike">
              <a:latin typeface="Arial"/>
            </a:endParaRPr>
          </a:p>
          <a:p>
            <a:pPr algn="ctr">
              <a:lnSpc>
                <a:spcPct val="100000"/>
              </a:lnSpc>
            </a:pPr>
            <a:r>
              <a:rPr b="1" lang="ca-ES" sz="9600" spc="-1" strike="noStrike">
                <a:solidFill>
                  <a:srgbClr val="ffffff"/>
                </a:solidFill>
                <a:latin typeface="Calibri"/>
              </a:rPr>
              <a:t>NoSQL</a:t>
            </a:r>
            <a:endParaRPr b="0" lang="ca-ES" sz="9600" spc="-1" strike="noStrike">
              <a:latin typeface="Arial"/>
            </a:endParaRPr>
          </a:p>
        </p:txBody>
      </p:sp>
      <p:pic>
        <p:nvPicPr>
          <p:cNvPr id="84" name="Picture 2" descr=""/>
          <p:cNvPicPr/>
          <p:nvPr/>
        </p:nvPicPr>
        <p:blipFill>
          <a:blip r:embed="rId2"/>
          <a:stretch/>
        </p:blipFill>
        <p:spPr>
          <a:xfrm>
            <a:off x="0" y="5380920"/>
            <a:ext cx="12194640" cy="1476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 name="Group 1"/>
          <p:cNvGrpSpPr/>
          <p:nvPr/>
        </p:nvGrpSpPr>
        <p:grpSpPr>
          <a:xfrm>
            <a:off x="-469800" y="240120"/>
            <a:ext cx="9470520" cy="1076040"/>
            <a:chOff x="-469800" y="240120"/>
            <a:chExt cx="9470520" cy="1076040"/>
          </a:xfrm>
        </p:grpSpPr>
        <p:pic>
          <p:nvPicPr>
            <p:cNvPr id="122" name="Imagen 4" descr=""/>
            <p:cNvPicPr/>
            <p:nvPr/>
          </p:nvPicPr>
          <p:blipFill>
            <a:blip r:embed="rId1"/>
            <a:stretch/>
          </p:blipFill>
          <p:spPr>
            <a:xfrm>
              <a:off x="0" y="240120"/>
              <a:ext cx="9000720" cy="1076040"/>
            </a:xfrm>
            <a:prstGeom prst="rect">
              <a:avLst/>
            </a:prstGeom>
            <a:ln>
              <a:noFill/>
            </a:ln>
          </p:spPr>
        </p:pic>
        <p:sp>
          <p:nvSpPr>
            <p:cNvPr id="123" name="CustomShape 2"/>
            <p:cNvSpPr/>
            <p:nvPr/>
          </p:nvSpPr>
          <p:spPr>
            <a:xfrm>
              <a:off x="-469800" y="518400"/>
              <a:ext cx="40230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NoSQL Documental</a:t>
              </a:r>
              <a:endParaRPr b="0" lang="ca-ES" sz="2800" spc="-1" strike="noStrike">
                <a:latin typeface="Arial"/>
              </a:endParaRPr>
            </a:p>
          </p:txBody>
        </p:sp>
      </p:grpSp>
      <p:pic>
        <p:nvPicPr>
          <p:cNvPr id="124" name="Imagen 6" descr=""/>
          <p:cNvPicPr/>
          <p:nvPr/>
        </p:nvPicPr>
        <p:blipFill>
          <a:blip r:embed="rId2"/>
          <a:stretch/>
        </p:blipFill>
        <p:spPr>
          <a:xfrm>
            <a:off x="623520" y="2851920"/>
            <a:ext cx="4533480" cy="1466640"/>
          </a:xfrm>
          <a:prstGeom prst="rect">
            <a:avLst/>
          </a:prstGeom>
          <a:ln>
            <a:noFill/>
          </a:ln>
        </p:spPr>
      </p:pic>
      <p:sp>
        <p:nvSpPr>
          <p:cNvPr id="125" name="CustomShape 3"/>
          <p:cNvSpPr/>
          <p:nvPr/>
        </p:nvSpPr>
        <p:spPr>
          <a:xfrm>
            <a:off x="245160" y="1594800"/>
            <a:ext cx="7618680" cy="50281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Arial"/>
              </a:rPr>
              <a:t>Se apoya en la utilización de documentos para almacenar información.</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Los documentos se agrupan en colecciones.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Modelado flexible, recomendado para aplicaciones web, móviles o rrss que varían constantemente.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Escritura rápida y mayor rendimiento.</a:t>
            </a:r>
            <a:endParaRPr b="0" lang="ca-ES" sz="2400" spc="-1" strike="noStrike">
              <a:latin typeface="Arial"/>
            </a:endParaRPr>
          </a:p>
        </p:txBody>
      </p:sp>
      <p:pic>
        <p:nvPicPr>
          <p:cNvPr id="126" name="Picture 4" descr=""/>
          <p:cNvPicPr/>
          <p:nvPr/>
        </p:nvPicPr>
        <p:blipFill>
          <a:blip r:embed="rId3"/>
          <a:stretch/>
        </p:blipFill>
        <p:spPr>
          <a:xfrm>
            <a:off x="6435360" y="4353120"/>
            <a:ext cx="6177960" cy="3244320"/>
          </a:xfrm>
          <a:prstGeom prst="rect">
            <a:avLst/>
          </a:prstGeom>
          <a:ln>
            <a:noFill/>
          </a:ln>
        </p:spPr>
      </p:pic>
      <p:pic>
        <p:nvPicPr>
          <p:cNvPr id="127" name="Imagen 7" descr=""/>
          <p:cNvPicPr/>
          <p:nvPr/>
        </p:nvPicPr>
        <p:blipFill>
          <a:blip r:embed="rId4"/>
          <a:stretch/>
        </p:blipFill>
        <p:spPr>
          <a:xfrm>
            <a:off x="8132040" y="1667160"/>
            <a:ext cx="3504960" cy="268560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8" name="Group 1"/>
          <p:cNvGrpSpPr/>
          <p:nvPr/>
        </p:nvGrpSpPr>
        <p:grpSpPr>
          <a:xfrm>
            <a:off x="-460080" y="240120"/>
            <a:ext cx="9460800" cy="1076040"/>
            <a:chOff x="-460080" y="240120"/>
            <a:chExt cx="9460800" cy="1076040"/>
          </a:xfrm>
        </p:grpSpPr>
        <p:pic>
          <p:nvPicPr>
            <p:cNvPr id="129" name="Imagen 4" descr=""/>
            <p:cNvPicPr/>
            <p:nvPr/>
          </p:nvPicPr>
          <p:blipFill>
            <a:blip r:embed="rId1"/>
            <a:stretch/>
          </p:blipFill>
          <p:spPr>
            <a:xfrm>
              <a:off x="0" y="240120"/>
              <a:ext cx="9000720" cy="1076040"/>
            </a:xfrm>
            <a:prstGeom prst="rect">
              <a:avLst/>
            </a:prstGeom>
            <a:ln>
              <a:noFill/>
            </a:ln>
          </p:spPr>
        </p:pic>
        <p:sp>
          <p:nvSpPr>
            <p:cNvPr id="130" name="CustomShape 2"/>
            <p:cNvSpPr/>
            <p:nvPr/>
          </p:nvSpPr>
          <p:spPr>
            <a:xfrm>
              <a:off x="-460080" y="518400"/>
              <a:ext cx="38800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NoSQL Clave-Valor</a:t>
              </a:r>
              <a:endParaRPr b="0" lang="ca-ES" sz="2800" spc="-1" strike="noStrike">
                <a:latin typeface="Arial"/>
              </a:endParaRPr>
            </a:p>
          </p:txBody>
        </p:sp>
      </p:grpSp>
      <p:sp>
        <p:nvSpPr>
          <p:cNvPr id="131" name="CustomShape 3"/>
          <p:cNvSpPr/>
          <p:nvPr/>
        </p:nvSpPr>
        <p:spPr>
          <a:xfrm>
            <a:off x="40320" y="1301400"/>
            <a:ext cx="8857440" cy="72226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Arial"/>
              </a:rPr>
              <a:t>Tiene asociada una clave única lo que permite un acceso muy rápido. </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Su objetivo es la escalabilidad y la disponibilidad.</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Operaciones básicas get, put, delete.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Recomendado allí donde es necesario un acceso muy rápido en un volumen inmenso de datos.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Sesiones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E-shopping</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No existe un estándar para el manejo de datos.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Un único método de acceso.</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algn="just">
              <a:lnSpc>
                <a:spcPct val="150000"/>
              </a:lnSpc>
            </a:pPr>
            <a:endParaRPr b="0" lang="ca-ES" sz="2400" spc="-1" strike="noStrike">
              <a:latin typeface="Arial"/>
            </a:endParaRPr>
          </a:p>
        </p:txBody>
      </p:sp>
      <p:pic>
        <p:nvPicPr>
          <p:cNvPr id="132" name="Imagen 1" descr=""/>
          <p:cNvPicPr/>
          <p:nvPr/>
        </p:nvPicPr>
        <p:blipFill>
          <a:blip r:embed="rId2"/>
          <a:stretch/>
        </p:blipFill>
        <p:spPr>
          <a:xfrm>
            <a:off x="8898120" y="2218680"/>
            <a:ext cx="2819160" cy="1847520"/>
          </a:xfrm>
          <a:prstGeom prst="rect">
            <a:avLst/>
          </a:prstGeom>
          <a:ln>
            <a:noFill/>
          </a:ln>
        </p:spPr>
      </p:pic>
      <p:pic>
        <p:nvPicPr>
          <p:cNvPr id="133" name="Picture 4" descr=""/>
          <p:cNvPicPr/>
          <p:nvPr/>
        </p:nvPicPr>
        <p:blipFill>
          <a:blip r:embed="rId3"/>
          <a:stretch/>
        </p:blipFill>
        <p:spPr>
          <a:xfrm>
            <a:off x="9605880" y="5023800"/>
            <a:ext cx="2007360" cy="134532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4" name="Group 1"/>
          <p:cNvGrpSpPr/>
          <p:nvPr/>
        </p:nvGrpSpPr>
        <p:grpSpPr>
          <a:xfrm>
            <a:off x="-460080" y="240120"/>
            <a:ext cx="9460800" cy="1076040"/>
            <a:chOff x="-460080" y="240120"/>
            <a:chExt cx="9460800" cy="1076040"/>
          </a:xfrm>
        </p:grpSpPr>
        <p:pic>
          <p:nvPicPr>
            <p:cNvPr id="135" name="Imagen 4" descr=""/>
            <p:cNvPicPr/>
            <p:nvPr/>
          </p:nvPicPr>
          <p:blipFill>
            <a:blip r:embed="rId1"/>
            <a:stretch/>
          </p:blipFill>
          <p:spPr>
            <a:xfrm>
              <a:off x="0" y="240120"/>
              <a:ext cx="9000720" cy="1076040"/>
            </a:xfrm>
            <a:prstGeom prst="rect">
              <a:avLst/>
            </a:prstGeom>
            <a:ln>
              <a:noFill/>
            </a:ln>
          </p:spPr>
        </p:pic>
        <p:sp>
          <p:nvSpPr>
            <p:cNvPr id="136" name="CustomShape 2"/>
            <p:cNvSpPr/>
            <p:nvPr/>
          </p:nvSpPr>
          <p:spPr>
            <a:xfrm>
              <a:off x="-460080" y="518400"/>
              <a:ext cx="38800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NoSQL Clave-Valor</a:t>
              </a:r>
              <a:endParaRPr b="0" lang="ca-ES" sz="2800" spc="-1" strike="noStrike">
                <a:latin typeface="Arial"/>
              </a:endParaRPr>
            </a:p>
          </p:txBody>
        </p:sp>
      </p:grpSp>
      <p:pic>
        <p:nvPicPr>
          <p:cNvPr id="137" name="Imagen 7" descr=""/>
          <p:cNvPicPr/>
          <p:nvPr/>
        </p:nvPicPr>
        <p:blipFill>
          <a:blip r:embed="rId2"/>
          <a:stretch/>
        </p:blipFill>
        <p:spPr>
          <a:xfrm>
            <a:off x="368640" y="1316160"/>
            <a:ext cx="8632440" cy="51732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8" name="Group 1"/>
          <p:cNvGrpSpPr/>
          <p:nvPr/>
        </p:nvGrpSpPr>
        <p:grpSpPr>
          <a:xfrm>
            <a:off x="-381960" y="240120"/>
            <a:ext cx="9382680" cy="1076040"/>
            <a:chOff x="-381960" y="240120"/>
            <a:chExt cx="9382680" cy="1076040"/>
          </a:xfrm>
        </p:grpSpPr>
        <p:pic>
          <p:nvPicPr>
            <p:cNvPr id="139" name="Imagen 4" descr=""/>
            <p:cNvPicPr/>
            <p:nvPr/>
          </p:nvPicPr>
          <p:blipFill>
            <a:blip r:embed="rId1"/>
            <a:stretch/>
          </p:blipFill>
          <p:spPr>
            <a:xfrm>
              <a:off x="0" y="240120"/>
              <a:ext cx="9000720" cy="1076040"/>
            </a:xfrm>
            <a:prstGeom prst="rect">
              <a:avLst/>
            </a:prstGeom>
            <a:ln>
              <a:noFill/>
            </a:ln>
          </p:spPr>
        </p:pic>
        <p:sp>
          <p:nvSpPr>
            <p:cNvPr id="140" name="CustomShape 2"/>
            <p:cNvSpPr/>
            <p:nvPr/>
          </p:nvSpPr>
          <p:spPr>
            <a:xfrm>
              <a:off x="-381960" y="518400"/>
              <a:ext cx="32140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NoSQL - Grafos</a:t>
              </a:r>
              <a:endParaRPr b="0" lang="ca-ES" sz="2800" spc="-1" strike="noStrike">
                <a:latin typeface="Arial"/>
              </a:endParaRPr>
            </a:p>
          </p:txBody>
        </p:sp>
      </p:grpSp>
      <p:sp>
        <p:nvSpPr>
          <p:cNvPr id="141" name="CustomShape 3"/>
          <p:cNvSpPr/>
          <p:nvPr/>
        </p:nvSpPr>
        <p:spPr>
          <a:xfrm>
            <a:off x="40320" y="1301400"/>
            <a:ext cx="9242640" cy="55767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Arial"/>
              </a:rPr>
              <a:t>Representan la información con grafos: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Nodos: propiedades de los datos.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Aristas: relaciones entre los objetos.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Utilizan algoritmos especiales para realizar las búsquedas: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Búsqueda en profundidad: el siguiente nodo más profundo.</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Búsqueda en anchura: va moviéndose entre los niveles.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Resultados en tiempo real.</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Estructuras flexibles y ágiles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Difícil de escalar</a:t>
            </a:r>
            <a:endParaRPr b="0" lang="ca-ES" sz="2400" spc="-1" strike="noStrike">
              <a:latin typeface="Arial"/>
            </a:endParaRPr>
          </a:p>
          <a:p>
            <a:pPr algn="just">
              <a:lnSpc>
                <a:spcPct val="150000"/>
              </a:lnSpc>
            </a:pPr>
            <a:endParaRPr b="0" lang="ca-ES" sz="2400" spc="-1" strike="noStrike">
              <a:latin typeface="Arial"/>
            </a:endParaRPr>
          </a:p>
        </p:txBody>
      </p:sp>
      <p:pic>
        <p:nvPicPr>
          <p:cNvPr id="142" name="Picture 2" descr=""/>
          <p:cNvPicPr/>
          <p:nvPr/>
        </p:nvPicPr>
        <p:blipFill>
          <a:blip r:embed="rId2"/>
          <a:stretch/>
        </p:blipFill>
        <p:spPr>
          <a:xfrm>
            <a:off x="9001080" y="1301400"/>
            <a:ext cx="3061440" cy="2703600"/>
          </a:xfrm>
          <a:prstGeom prst="rect">
            <a:avLst/>
          </a:prstGeom>
          <a:ln>
            <a:noFill/>
          </a:ln>
        </p:spPr>
      </p:pic>
      <p:pic>
        <p:nvPicPr>
          <p:cNvPr id="143" name="Imagen 1" descr=""/>
          <p:cNvPicPr/>
          <p:nvPr/>
        </p:nvPicPr>
        <p:blipFill>
          <a:blip r:embed="rId3"/>
          <a:stretch/>
        </p:blipFill>
        <p:spPr>
          <a:xfrm>
            <a:off x="9283320" y="5829840"/>
            <a:ext cx="2779560" cy="102780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4" name="Group 1"/>
          <p:cNvGrpSpPr/>
          <p:nvPr/>
        </p:nvGrpSpPr>
        <p:grpSpPr>
          <a:xfrm>
            <a:off x="-445680" y="240120"/>
            <a:ext cx="9446400" cy="1076040"/>
            <a:chOff x="-445680" y="240120"/>
            <a:chExt cx="9446400" cy="1076040"/>
          </a:xfrm>
        </p:grpSpPr>
        <p:pic>
          <p:nvPicPr>
            <p:cNvPr id="145" name="Imagen 4" descr=""/>
            <p:cNvPicPr/>
            <p:nvPr/>
          </p:nvPicPr>
          <p:blipFill>
            <a:blip r:embed="rId1"/>
            <a:stretch/>
          </p:blipFill>
          <p:spPr>
            <a:xfrm>
              <a:off x="0" y="240120"/>
              <a:ext cx="9000720" cy="1076040"/>
            </a:xfrm>
            <a:prstGeom prst="rect">
              <a:avLst/>
            </a:prstGeom>
            <a:ln>
              <a:noFill/>
            </a:ln>
          </p:spPr>
        </p:pic>
        <p:sp>
          <p:nvSpPr>
            <p:cNvPr id="146" name="CustomShape 2"/>
            <p:cNvSpPr/>
            <p:nvPr/>
          </p:nvSpPr>
          <p:spPr>
            <a:xfrm>
              <a:off x="-445680" y="518400"/>
              <a:ext cx="38160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NoSQL - Columnar</a:t>
              </a:r>
              <a:endParaRPr b="0" lang="ca-ES" sz="2800" spc="-1" strike="noStrike">
                <a:latin typeface="Arial"/>
              </a:endParaRPr>
            </a:p>
          </p:txBody>
        </p:sp>
      </p:grpSp>
      <p:sp>
        <p:nvSpPr>
          <p:cNvPr id="147" name="CustomShape 3"/>
          <p:cNvSpPr/>
          <p:nvPr/>
        </p:nvSpPr>
        <p:spPr>
          <a:xfrm>
            <a:off x="40320" y="1301400"/>
            <a:ext cx="12151440" cy="72226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Arial"/>
              </a:rPr>
              <a:t>Cada entrada genera una columna</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Los datos están dispuestos uno debajo del otro</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Gira la BBDD orientada  a filas:</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En el disco duro los datos se muestran de manera unidimensional:</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1,MongoDB,Documental,2,Cassandra,Key-value..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Arial"/>
              </a:rPr>
              <a:t>1,2,3;MongoDB,Cassandra,Redshift…</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Aconsejado para evaluación en BigData</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Arial"/>
              </a:rPr>
              <a:t>Desaconsejado en aplicaciones transaccionales</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algn="just">
              <a:lnSpc>
                <a:spcPct val="150000"/>
              </a:lnSpc>
            </a:pPr>
            <a:endParaRPr b="0" lang="ca-ES" sz="2400" spc="-1" strike="noStrike">
              <a:latin typeface="Arial"/>
            </a:endParaRPr>
          </a:p>
        </p:txBody>
      </p:sp>
      <p:pic>
        <p:nvPicPr>
          <p:cNvPr id="148" name="Imagen 6" descr=""/>
          <p:cNvPicPr/>
          <p:nvPr/>
        </p:nvPicPr>
        <p:blipFill>
          <a:blip r:embed="rId2"/>
          <a:stretch/>
        </p:blipFill>
        <p:spPr>
          <a:xfrm>
            <a:off x="1423440" y="3135600"/>
            <a:ext cx="2989440" cy="979560"/>
          </a:xfrm>
          <a:prstGeom prst="rect">
            <a:avLst/>
          </a:prstGeom>
          <a:ln>
            <a:noFill/>
          </a:ln>
        </p:spPr>
      </p:pic>
      <p:pic>
        <p:nvPicPr>
          <p:cNvPr id="149" name="Imagen 7" descr=""/>
          <p:cNvPicPr/>
          <p:nvPr/>
        </p:nvPicPr>
        <p:blipFill>
          <a:blip r:embed="rId3"/>
          <a:stretch/>
        </p:blipFill>
        <p:spPr>
          <a:xfrm>
            <a:off x="5167800" y="3135600"/>
            <a:ext cx="4057920" cy="7408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0" name="Group 1"/>
          <p:cNvGrpSpPr/>
          <p:nvPr/>
        </p:nvGrpSpPr>
        <p:grpSpPr>
          <a:xfrm>
            <a:off x="-547200" y="240120"/>
            <a:ext cx="9547920" cy="1076040"/>
            <a:chOff x="-547200" y="240120"/>
            <a:chExt cx="9547920" cy="1076040"/>
          </a:xfrm>
        </p:grpSpPr>
        <p:pic>
          <p:nvPicPr>
            <p:cNvPr id="151" name="Imagen 4" descr=""/>
            <p:cNvPicPr/>
            <p:nvPr/>
          </p:nvPicPr>
          <p:blipFill>
            <a:blip r:embed="rId1"/>
            <a:stretch/>
          </p:blipFill>
          <p:spPr>
            <a:xfrm>
              <a:off x="0" y="240120"/>
              <a:ext cx="9000720" cy="1076040"/>
            </a:xfrm>
            <a:prstGeom prst="rect">
              <a:avLst/>
            </a:prstGeom>
            <a:ln>
              <a:noFill/>
            </a:ln>
          </p:spPr>
        </p:pic>
        <p:sp>
          <p:nvSpPr>
            <p:cNvPr id="152" name="CustomShape 2"/>
            <p:cNvSpPr/>
            <p:nvPr/>
          </p:nvSpPr>
          <p:spPr>
            <a:xfrm>
              <a:off x="-547200" y="497880"/>
              <a:ext cx="47379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Introducción MongoDB</a:t>
              </a:r>
              <a:endParaRPr b="0" lang="ca-ES" sz="2800" spc="-1" strike="noStrike">
                <a:latin typeface="Arial"/>
              </a:endParaRPr>
            </a:p>
          </p:txBody>
        </p:sp>
      </p:grpSp>
      <p:sp>
        <p:nvSpPr>
          <p:cNvPr id="153"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54" name="CustomShape 4"/>
          <p:cNvSpPr/>
          <p:nvPr/>
        </p:nvSpPr>
        <p:spPr>
          <a:xfrm>
            <a:off x="237960" y="1316160"/>
            <a:ext cx="11755800" cy="393084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Sistema de base de datos NoSQL orientado a documentos de código abierto y escrito en C++</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Los documentos se almacenan en BSON o Binary JSON</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Ofrece balanceo de carga, permitiendo escalar de forma horizontal.</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Soporta índices de manera similar al modelo relacional y la posibilidad de generar índices sobre arrays y subdocumentos.</a:t>
            </a:r>
            <a:endParaRPr b="0" lang="ca-ES" sz="2400" spc="-1" strike="noStrike">
              <a:latin typeface="Arial"/>
            </a:endParaRPr>
          </a:p>
          <a:p>
            <a:pPr algn="just">
              <a:lnSpc>
                <a:spcPct val="150000"/>
              </a:lnSpc>
            </a:pPr>
            <a:endParaRPr b="0" lang="ca-ES" sz="2400" spc="-1" strike="noStrike">
              <a:latin typeface="Arial"/>
            </a:endParaRPr>
          </a:p>
        </p:txBody>
      </p:sp>
      <p:pic>
        <p:nvPicPr>
          <p:cNvPr id="155" name="Picture 4" descr=""/>
          <p:cNvPicPr/>
          <p:nvPr/>
        </p:nvPicPr>
        <p:blipFill>
          <a:blip r:embed="rId2"/>
          <a:stretch/>
        </p:blipFill>
        <p:spPr>
          <a:xfrm>
            <a:off x="8213040" y="5286600"/>
            <a:ext cx="4400640" cy="23108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6" name="Group 1"/>
          <p:cNvGrpSpPr/>
          <p:nvPr/>
        </p:nvGrpSpPr>
        <p:grpSpPr>
          <a:xfrm>
            <a:off x="-876240" y="240120"/>
            <a:ext cx="9876960" cy="1076040"/>
            <a:chOff x="-876240" y="240120"/>
            <a:chExt cx="9876960" cy="1076040"/>
          </a:xfrm>
        </p:grpSpPr>
        <p:pic>
          <p:nvPicPr>
            <p:cNvPr id="157" name="Imagen 4" descr=""/>
            <p:cNvPicPr/>
            <p:nvPr/>
          </p:nvPicPr>
          <p:blipFill>
            <a:blip r:embed="rId1"/>
            <a:stretch/>
          </p:blipFill>
          <p:spPr>
            <a:xfrm>
              <a:off x="0" y="240120"/>
              <a:ext cx="9000720" cy="1076040"/>
            </a:xfrm>
            <a:prstGeom prst="rect">
              <a:avLst/>
            </a:prstGeom>
            <a:ln>
              <a:noFill/>
            </a:ln>
          </p:spPr>
        </p:pic>
        <p:sp>
          <p:nvSpPr>
            <p:cNvPr id="158" name="CustomShape 2"/>
            <p:cNvSpPr/>
            <p:nvPr/>
          </p:nvSpPr>
          <p:spPr>
            <a:xfrm>
              <a:off x="-876240" y="497880"/>
              <a:ext cx="68594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Insertar, modificar y borrar datos</a:t>
              </a:r>
              <a:endParaRPr b="0" lang="ca-ES" sz="2800" spc="-1" strike="noStrike">
                <a:latin typeface="Arial"/>
              </a:endParaRPr>
            </a:p>
          </p:txBody>
        </p:sp>
      </p:grpSp>
      <p:sp>
        <p:nvSpPr>
          <p:cNvPr id="159"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60" name="CustomShape 4"/>
          <p:cNvSpPr/>
          <p:nvPr/>
        </p:nvSpPr>
        <p:spPr>
          <a:xfrm>
            <a:off x="237960" y="1316160"/>
            <a:ext cx="11755800" cy="338220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Podemos consultar todos los datos de la colección con find y un objeto vacío, o especificando la búsqueda</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Para insertar valores se utilizar el método </a:t>
            </a:r>
            <a:r>
              <a:rPr b="1" lang="ca-ES" sz="2400" spc="-1" strike="noStrike">
                <a:solidFill>
                  <a:srgbClr val="000000"/>
                </a:solidFill>
                <a:latin typeface="Arial"/>
              </a:rPr>
              <a:t>insert({“”: “”},…)</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Podemos modificar los datos con el método </a:t>
            </a:r>
            <a:r>
              <a:rPr b="1" lang="ca-ES" sz="2400" spc="-1" strike="noStrike">
                <a:solidFill>
                  <a:srgbClr val="000000"/>
                </a:solidFill>
                <a:latin typeface="Arial"/>
              </a:rPr>
              <a:t>update({query},{$set{“”: “”)}</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El operador $set reemplaza el valor de un campo con el valor especificado </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Podemos eliminar un documento con el método </a:t>
            </a:r>
            <a:r>
              <a:rPr b="1" lang="ca-ES" sz="2400" spc="-1" strike="noStrike">
                <a:solidFill>
                  <a:srgbClr val="000000"/>
                </a:solidFill>
                <a:latin typeface="Arial"/>
              </a:rPr>
              <a:t>remove({query})</a:t>
            </a:r>
            <a:endParaRPr b="0" lang="ca-ES" sz="2400" spc="-1" strike="noStrike">
              <a:latin typeface="Arial"/>
            </a:endParaRPr>
          </a:p>
        </p:txBody>
      </p:sp>
      <p:pic>
        <p:nvPicPr>
          <p:cNvPr id="161" name="Picture 4" descr=""/>
          <p:cNvPicPr/>
          <p:nvPr/>
        </p:nvPicPr>
        <p:blipFill>
          <a:blip r:embed="rId2"/>
          <a:stretch/>
        </p:blipFill>
        <p:spPr>
          <a:xfrm>
            <a:off x="8213040" y="5286600"/>
            <a:ext cx="4400640" cy="231084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2" name="Group 1"/>
          <p:cNvGrpSpPr/>
          <p:nvPr/>
        </p:nvGrpSpPr>
        <p:grpSpPr>
          <a:xfrm>
            <a:off x="-1096560" y="240120"/>
            <a:ext cx="10097280" cy="1076040"/>
            <a:chOff x="-1096560" y="240120"/>
            <a:chExt cx="10097280" cy="1076040"/>
          </a:xfrm>
        </p:grpSpPr>
        <p:pic>
          <p:nvPicPr>
            <p:cNvPr id="163" name="Imagen 4" descr=""/>
            <p:cNvPicPr/>
            <p:nvPr/>
          </p:nvPicPr>
          <p:blipFill>
            <a:blip r:embed="rId1"/>
            <a:stretch/>
          </p:blipFill>
          <p:spPr>
            <a:xfrm>
              <a:off x="0" y="240120"/>
              <a:ext cx="9000720" cy="1076040"/>
            </a:xfrm>
            <a:prstGeom prst="rect">
              <a:avLst/>
            </a:prstGeom>
            <a:ln>
              <a:noFill/>
            </a:ln>
          </p:spPr>
        </p:pic>
        <p:sp>
          <p:nvSpPr>
            <p:cNvPr id="164" name="CustomShape 2"/>
            <p:cNvSpPr/>
            <p:nvPr/>
          </p:nvSpPr>
          <p:spPr>
            <a:xfrm>
              <a:off x="-1096560" y="509040"/>
              <a:ext cx="89060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Añadir campos a un documento con Update</a:t>
              </a:r>
              <a:endParaRPr b="0" lang="ca-ES" sz="2800" spc="-1" strike="noStrike">
                <a:latin typeface="Arial"/>
              </a:endParaRPr>
            </a:p>
          </p:txBody>
        </p:sp>
      </p:grpSp>
      <p:sp>
        <p:nvSpPr>
          <p:cNvPr id="165"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66" name="CustomShape 4"/>
          <p:cNvSpPr/>
          <p:nvPr/>
        </p:nvSpPr>
        <p:spPr>
          <a:xfrm>
            <a:off x="237960" y="1316160"/>
            <a:ext cx="11755800" cy="502812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1800" spc="-1" strike="noStrike">
                <a:solidFill>
                  <a:srgbClr val="000000"/>
                </a:solidFill>
                <a:latin typeface="Arial"/>
              </a:rPr>
              <a:t>Con el método update podemos modificar uno o varios documentos existentes en una colección. Dicho método puede modificar campos específicos de un documento o varios, así como añadir nuevos en función de cómo se informen los diferentes parámetros que contiene. </a:t>
            </a:r>
            <a:endParaRPr b="0" lang="ca-ES" sz="1800" spc="-1" strike="noStrike">
              <a:latin typeface="Arial"/>
            </a:endParaRPr>
          </a:p>
          <a:p>
            <a:pPr marL="285840" indent="-285480" algn="just">
              <a:lnSpc>
                <a:spcPct val="150000"/>
              </a:lnSpc>
              <a:buClr>
                <a:srgbClr val="000000"/>
              </a:buClr>
              <a:buFont typeface="Arial"/>
              <a:buChar char="•"/>
            </a:pPr>
            <a:r>
              <a:rPr b="0" lang="ca-ES" sz="1800" spc="-1" strike="noStrike">
                <a:solidFill>
                  <a:srgbClr val="000000"/>
                </a:solidFill>
                <a:latin typeface="Arial"/>
              </a:rPr>
              <a:t>Con el operador </a:t>
            </a:r>
            <a:r>
              <a:rPr b="1" lang="ca-ES" sz="1800" spc="-1" strike="noStrike">
                <a:solidFill>
                  <a:srgbClr val="000000"/>
                </a:solidFill>
                <a:latin typeface="Arial"/>
              </a:rPr>
              <a:t>$set </a:t>
            </a:r>
            <a:r>
              <a:rPr b="0" lang="ca-ES" sz="1800" spc="-1" strike="noStrike">
                <a:solidFill>
                  <a:srgbClr val="000000"/>
                </a:solidFill>
                <a:latin typeface="Arial"/>
              </a:rPr>
              <a:t>se puede añadir un campo al documento o actualizar el valor de uno ya existente</a:t>
            </a:r>
            <a:endParaRPr b="0" lang="ca-ES" sz="1800" spc="-1" strike="noStrike">
              <a:latin typeface="Arial"/>
            </a:endParaRPr>
          </a:p>
          <a:p>
            <a:pPr marL="285840" indent="-285480" algn="just">
              <a:lnSpc>
                <a:spcPct val="150000"/>
              </a:lnSpc>
              <a:buClr>
                <a:srgbClr val="000000"/>
              </a:buClr>
              <a:buFont typeface="Arial"/>
              <a:buChar char="•"/>
            </a:pPr>
            <a:r>
              <a:rPr b="0" lang="ca-ES" sz="1800" spc="-1" strike="noStrike">
                <a:solidFill>
                  <a:srgbClr val="000000"/>
                </a:solidFill>
                <a:latin typeface="Arial"/>
              </a:rPr>
              <a:t>Con el operador </a:t>
            </a:r>
            <a:r>
              <a:rPr b="1" lang="ca-ES" sz="1800" spc="-1" strike="noStrike">
                <a:solidFill>
                  <a:srgbClr val="000000"/>
                </a:solidFill>
                <a:latin typeface="Arial"/>
              </a:rPr>
              <a:t>$inc </a:t>
            </a:r>
            <a:r>
              <a:rPr b="0" lang="ca-ES" sz="1800" spc="-1" strike="noStrike">
                <a:solidFill>
                  <a:srgbClr val="000000"/>
                </a:solidFill>
                <a:latin typeface="Arial"/>
              </a:rPr>
              <a:t>podemos incrementar o decrementar un campo numérico.</a:t>
            </a:r>
            <a:endParaRPr b="0" lang="ca-ES" sz="1800" spc="-1" strike="noStrike">
              <a:latin typeface="Arial"/>
            </a:endParaRPr>
          </a:p>
          <a:p>
            <a:pPr marL="285840" indent="-285480" algn="just">
              <a:lnSpc>
                <a:spcPct val="150000"/>
              </a:lnSpc>
              <a:buClr>
                <a:srgbClr val="000000"/>
              </a:buClr>
              <a:buFont typeface="Arial"/>
              <a:buChar char="•"/>
            </a:pPr>
            <a:r>
              <a:rPr b="0" lang="ca-ES" sz="1800" spc="-1" strike="noStrike">
                <a:solidFill>
                  <a:srgbClr val="000000"/>
                </a:solidFill>
                <a:latin typeface="Arial"/>
              </a:rPr>
              <a:t>Dentro de los parámetros que podemos encontrar en el update destacamos:</a:t>
            </a:r>
            <a:endParaRPr b="0" lang="ca-ES" sz="1800" spc="-1" strike="noStrike">
              <a:latin typeface="Arial"/>
            </a:endParaRPr>
          </a:p>
          <a:p>
            <a:pPr lvl="1" marL="743040" indent="-285480" algn="just">
              <a:lnSpc>
                <a:spcPct val="150000"/>
              </a:lnSpc>
              <a:buClr>
                <a:srgbClr val="000000"/>
              </a:buClr>
              <a:buFont typeface="Arial"/>
              <a:buChar char="•"/>
            </a:pPr>
            <a:r>
              <a:rPr b="1" lang="ca-ES" sz="1800" spc="-1" strike="noStrike">
                <a:solidFill>
                  <a:srgbClr val="000000"/>
                </a:solidFill>
                <a:latin typeface="Arial"/>
              </a:rPr>
              <a:t>upsert</a:t>
            </a:r>
            <a:r>
              <a:rPr b="0" lang="ca-ES" sz="1800" spc="-1" strike="noStrike">
                <a:solidFill>
                  <a:srgbClr val="000000"/>
                </a:solidFill>
                <a:latin typeface="Arial"/>
              </a:rPr>
              <a:t>: El valor por defecto es false, es decir, no inserta un nuevo documento cuando no encuentre ninguna coincidencia con el valor de búsqueda. Si ponemos true, entonces creará un nuevo documento con el campo y valor buscado.</a:t>
            </a:r>
            <a:endParaRPr b="0" lang="ca-ES" sz="1800" spc="-1" strike="noStrike">
              <a:latin typeface="Arial"/>
            </a:endParaRPr>
          </a:p>
          <a:p>
            <a:pPr lvl="1" marL="743040" indent="-285480" algn="just">
              <a:lnSpc>
                <a:spcPct val="150000"/>
              </a:lnSpc>
              <a:buClr>
                <a:srgbClr val="000000"/>
              </a:buClr>
              <a:buFont typeface="Arial"/>
              <a:buChar char="•"/>
            </a:pPr>
            <a:r>
              <a:rPr b="1" lang="ca-ES" sz="1800" spc="-1" strike="noStrike">
                <a:solidFill>
                  <a:srgbClr val="000000"/>
                </a:solidFill>
                <a:latin typeface="Arial"/>
              </a:rPr>
              <a:t>multi</a:t>
            </a:r>
            <a:r>
              <a:rPr b="0" lang="ca-ES" sz="1800" spc="-1" strike="noStrike">
                <a:solidFill>
                  <a:srgbClr val="000000"/>
                </a:solidFill>
                <a:latin typeface="Arial"/>
              </a:rPr>
              <a:t>: El valor predeterminado es false, en este estado, solo actualiza un documento. Si es true entonces actualiza todos los documentos que cumplan con los criterios de búsqueda.</a:t>
            </a:r>
            <a:endParaRPr b="0" lang="ca-ES" sz="1800" spc="-1" strike="noStrike">
              <a:latin typeface="Arial"/>
            </a:endParaRPr>
          </a:p>
          <a:p>
            <a:pPr algn="just">
              <a:lnSpc>
                <a:spcPct val="150000"/>
              </a:lnSpc>
            </a:pPr>
            <a:endParaRPr b="0" lang="ca-ES" sz="1800" spc="-1" strike="noStrike">
              <a:latin typeface="Arial"/>
            </a:endParaRPr>
          </a:p>
        </p:txBody>
      </p:sp>
      <p:pic>
        <p:nvPicPr>
          <p:cNvPr id="167" name="Picture 4" descr=""/>
          <p:cNvPicPr/>
          <p:nvPr/>
        </p:nvPicPr>
        <p:blipFill>
          <a:blip r:embed="rId2"/>
          <a:stretch/>
        </p:blipFill>
        <p:spPr>
          <a:xfrm>
            <a:off x="8213040" y="5286600"/>
            <a:ext cx="4400640" cy="23108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8" name="Group 1"/>
          <p:cNvGrpSpPr/>
          <p:nvPr/>
        </p:nvGrpSpPr>
        <p:grpSpPr>
          <a:xfrm>
            <a:off x="-659520" y="240120"/>
            <a:ext cx="9660240" cy="1076040"/>
            <a:chOff x="-659520" y="240120"/>
            <a:chExt cx="9660240" cy="1076040"/>
          </a:xfrm>
        </p:grpSpPr>
        <p:pic>
          <p:nvPicPr>
            <p:cNvPr id="169" name="Imagen 4" descr=""/>
            <p:cNvPicPr/>
            <p:nvPr/>
          </p:nvPicPr>
          <p:blipFill>
            <a:blip r:embed="rId1"/>
            <a:stretch/>
          </p:blipFill>
          <p:spPr>
            <a:xfrm>
              <a:off x="0" y="240120"/>
              <a:ext cx="9000720" cy="1076040"/>
            </a:xfrm>
            <a:prstGeom prst="rect">
              <a:avLst/>
            </a:prstGeom>
            <a:ln>
              <a:noFill/>
            </a:ln>
          </p:spPr>
        </p:pic>
        <p:sp>
          <p:nvSpPr>
            <p:cNvPr id="170" name="CustomShape 2"/>
            <p:cNvSpPr/>
            <p:nvPr/>
          </p:nvSpPr>
          <p:spPr>
            <a:xfrm>
              <a:off x="-659520" y="509040"/>
              <a:ext cx="51066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Filtrar, ordenar y contar </a:t>
              </a:r>
              <a:endParaRPr b="0" lang="ca-ES" sz="2800" spc="-1" strike="noStrike">
                <a:latin typeface="Arial"/>
              </a:endParaRPr>
            </a:p>
          </p:txBody>
        </p:sp>
      </p:grpSp>
      <p:sp>
        <p:nvSpPr>
          <p:cNvPr id="171"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72" name="CustomShape 4"/>
          <p:cNvSpPr/>
          <p:nvPr/>
        </p:nvSpPr>
        <p:spPr>
          <a:xfrm>
            <a:off x="237960" y="1316160"/>
            <a:ext cx="11755800" cy="557676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Con el comando find podemos decidir qué campos mostrar o no en nuestras consultas a través de 1 ó 0. find({query},{“campo”:1})</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find.sort() nos permite ordenar las consultas de la forma sort({“campo”:1}) donde toma el valor 1 para ordenar de forma ascendente y 0 descendente.</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Con find.limit(numero) se puede limitar los documentos devueltos.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find.skip(numero) nos permite saltar un número determinado de documentos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A través de count({condición}) se pueden contar los elementos que cumplan una determinada condición.</a:t>
            </a:r>
            <a:endParaRPr b="0" lang="ca-ES" sz="2400" spc="-1" strike="noStrike">
              <a:latin typeface="Arial"/>
            </a:endParaRPr>
          </a:p>
          <a:p>
            <a:pPr algn="just">
              <a:lnSpc>
                <a:spcPct val="150000"/>
              </a:lnSpc>
            </a:pPr>
            <a:endParaRPr b="0" lang="ca-ES" sz="2400" spc="-1" strike="noStrike">
              <a:latin typeface="Arial"/>
            </a:endParaRPr>
          </a:p>
          <a:p>
            <a:pPr algn="just">
              <a:lnSpc>
                <a:spcPct val="150000"/>
              </a:lnSpc>
            </a:pPr>
            <a:endParaRPr b="0" lang="ca-ES" sz="2400" spc="-1" strike="noStrike">
              <a:latin typeface="Arial"/>
            </a:endParaRPr>
          </a:p>
        </p:txBody>
      </p:sp>
      <p:pic>
        <p:nvPicPr>
          <p:cNvPr id="173" name="Picture 4" descr=""/>
          <p:cNvPicPr/>
          <p:nvPr/>
        </p:nvPicPr>
        <p:blipFill>
          <a:blip r:embed="rId2"/>
          <a:stretch/>
        </p:blipFill>
        <p:spPr>
          <a:xfrm>
            <a:off x="8213040" y="5286600"/>
            <a:ext cx="4400640" cy="231084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4" name="Group 1"/>
          <p:cNvGrpSpPr/>
          <p:nvPr/>
        </p:nvGrpSpPr>
        <p:grpSpPr>
          <a:xfrm>
            <a:off x="-632880" y="240120"/>
            <a:ext cx="9633600" cy="1076040"/>
            <a:chOff x="-632880" y="240120"/>
            <a:chExt cx="9633600" cy="1076040"/>
          </a:xfrm>
        </p:grpSpPr>
        <p:pic>
          <p:nvPicPr>
            <p:cNvPr id="175" name="Imagen 4" descr=""/>
            <p:cNvPicPr/>
            <p:nvPr/>
          </p:nvPicPr>
          <p:blipFill>
            <a:blip r:embed="rId1"/>
            <a:stretch/>
          </p:blipFill>
          <p:spPr>
            <a:xfrm>
              <a:off x="0" y="240120"/>
              <a:ext cx="9000720" cy="1076040"/>
            </a:xfrm>
            <a:prstGeom prst="rect">
              <a:avLst/>
            </a:prstGeom>
            <a:ln>
              <a:noFill/>
            </a:ln>
          </p:spPr>
        </p:pic>
        <p:sp>
          <p:nvSpPr>
            <p:cNvPr id="176" name="CustomShape 2"/>
            <p:cNvSpPr/>
            <p:nvPr/>
          </p:nvSpPr>
          <p:spPr>
            <a:xfrm>
              <a:off x="-632880" y="509040"/>
              <a:ext cx="48582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Selectores de consulta </a:t>
              </a:r>
              <a:endParaRPr b="0" lang="ca-ES" sz="2800" spc="-1" strike="noStrike">
                <a:latin typeface="Arial"/>
              </a:endParaRPr>
            </a:p>
          </p:txBody>
        </p:sp>
      </p:grpSp>
      <p:sp>
        <p:nvSpPr>
          <p:cNvPr id="177"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78" name="CustomShape 4"/>
          <p:cNvSpPr/>
          <p:nvPr/>
        </p:nvSpPr>
        <p:spPr>
          <a:xfrm>
            <a:off x="237960" y="1316160"/>
            <a:ext cx="11755800" cy="6030360"/>
          </a:xfrm>
          <a:prstGeom prst="rect">
            <a:avLst/>
          </a:prstGeom>
          <a:noFill/>
          <a:ln>
            <a:noFill/>
          </a:ln>
        </p:spPr>
        <p:style>
          <a:lnRef idx="0"/>
          <a:fillRef idx="0"/>
          <a:effectRef idx="0"/>
          <a:fontRef idx="minor"/>
        </p:style>
        <p:txBody>
          <a:bodyPr lIns="90000" rIns="90000" tIns="45000" bIns="45000"/>
          <a:p>
            <a:pPr algn="just">
              <a:lnSpc>
                <a:spcPct val="150000"/>
              </a:lnSpc>
            </a:pPr>
            <a:r>
              <a:rPr b="1" lang="ca-ES" sz="2200" spc="-1" strike="noStrike">
                <a:solidFill>
                  <a:srgbClr val="000000"/>
                </a:solidFill>
                <a:latin typeface="Arial"/>
              </a:rPr>
              <a:t>$eq </a:t>
            </a:r>
            <a:r>
              <a:rPr b="0" lang="ca-ES" sz="2200" spc="-1" strike="noStrike">
                <a:solidFill>
                  <a:srgbClr val="000000"/>
                </a:solidFill>
                <a:latin typeface="Arial"/>
              </a:rPr>
              <a:t>devuelve documentos con campos cuyo valor es igual al valor de consulta</a:t>
            </a:r>
            <a:endParaRPr b="0" lang="ca-ES" sz="2200" spc="-1" strike="noStrike">
              <a:latin typeface="Arial"/>
            </a:endParaRPr>
          </a:p>
          <a:p>
            <a:pPr algn="just">
              <a:lnSpc>
                <a:spcPct val="150000"/>
              </a:lnSpc>
            </a:pPr>
            <a:r>
              <a:rPr b="1" lang="ca-ES" sz="2200" spc="-1" strike="noStrike">
                <a:solidFill>
                  <a:srgbClr val="000000"/>
                </a:solidFill>
                <a:latin typeface="Arial"/>
              </a:rPr>
              <a:t>$gt/gte </a:t>
            </a:r>
            <a:r>
              <a:rPr b="0" lang="ca-ES" sz="2200" spc="-1" strike="noStrike">
                <a:solidFill>
                  <a:srgbClr val="000000"/>
                </a:solidFill>
                <a:latin typeface="Arial"/>
              </a:rPr>
              <a:t>devuelve documentos con campos cuyo valor es mayor/mayor o igual al valor de consulta</a:t>
            </a:r>
            <a:endParaRPr b="0" lang="ca-ES" sz="2200" spc="-1" strike="noStrike">
              <a:latin typeface="Arial"/>
            </a:endParaRPr>
          </a:p>
          <a:p>
            <a:pPr algn="just">
              <a:lnSpc>
                <a:spcPct val="150000"/>
              </a:lnSpc>
            </a:pPr>
            <a:r>
              <a:rPr b="1" lang="ca-ES" sz="2200" spc="-1" strike="noStrike">
                <a:solidFill>
                  <a:srgbClr val="000000"/>
                </a:solidFill>
                <a:latin typeface="Arial"/>
              </a:rPr>
              <a:t>$in </a:t>
            </a:r>
            <a:r>
              <a:rPr b="0" lang="ca-ES" sz="2200" spc="-1" strike="noStrike">
                <a:solidFill>
                  <a:srgbClr val="000000"/>
                </a:solidFill>
                <a:latin typeface="Arial"/>
              </a:rPr>
              <a:t>devuelve documentos con campos cuyo valor es igual a algunos de los valores de consulta especificados en un array.</a:t>
            </a:r>
            <a:endParaRPr b="0" lang="ca-ES" sz="2200" spc="-1" strike="noStrike">
              <a:latin typeface="Arial"/>
            </a:endParaRPr>
          </a:p>
          <a:p>
            <a:pPr algn="just">
              <a:lnSpc>
                <a:spcPct val="150000"/>
              </a:lnSpc>
            </a:pPr>
            <a:r>
              <a:rPr b="1" lang="ca-ES" sz="2200" spc="-1" strike="noStrike">
                <a:solidFill>
                  <a:srgbClr val="000000"/>
                </a:solidFill>
                <a:latin typeface="Arial"/>
              </a:rPr>
              <a:t>$lt/lte </a:t>
            </a:r>
            <a:r>
              <a:rPr b="0" lang="ca-ES" sz="2200" spc="-1" strike="noStrike">
                <a:solidFill>
                  <a:srgbClr val="000000"/>
                </a:solidFill>
                <a:latin typeface="Arial"/>
              </a:rPr>
              <a:t>devuelve documentos con campos cuyo valor es menor/igual al valor de consulta</a:t>
            </a:r>
            <a:endParaRPr b="0" lang="ca-ES" sz="2200" spc="-1" strike="noStrike">
              <a:latin typeface="Arial"/>
            </a:endParaRPr>
          </a:p>
          <a:p>
            <a:pPr algn="just">
              <a:lnSpc>
                <a:spcPct val="150000"/>
              </a:lnSpc>
            </a:pPr>
            <a:r>
              <a:rPr b="1" lang="ca-ES" sz="2200" spc="-1" strike="noStrike">
                <a:solidFill>
                  <a:srgbClr val="000000"/>
                </a:solidFill>
                <a:latin typeface="Arial"/>
              </a:rPr>
              <a:t>$ne </a:t>
            </a:r>
            <a:r>
              <a:rPr b="0" lang="ca-ES" sz="2200" spc="-1" strike="noStrike">
                <a:solidFill>
                  <a:srgbClr val="000000"/>
                </a:solidFill>
                <a:latin typeface="Arial"/>
              </a:rPr>
              <a:t>devuelve todos los documentos con campos cuyo valor no coincide con el valor de consulta</a:t>
            </a:r>
            <a:endParaRPr b="0" lang="ca-ES" sz="2200" spc="-1" strike="noStrike">
              <a:latin typeface="Arial"/>
            </a:endParaRPr>
          </a:p>
          <a:p>
            <a:pPr algn="just">
              <a:lnSpc>
                <a:spcPct val="150000"/>
              </a:lnSpc>
            </a:pPr>
            <a:r>
              <a:rPr b="1" lang="ca-ES" sz="2200" spc="-1" strike="noStrike">
                <a:solidFill>
                  <a:srgbClr val="000000"/>
                </a:solidFill>
                <a:latin typeface="Arial"/>
              </a:rPr>
              <a:t>$nin </a:t>
            </a:r>
            <a:r>
              <a:rPr b="0" lang="ca-ES" sz="2200" spc="-1" strike="noStrike">
                <a:solidFill>
                  <a:srgbClr val="000000"/>
                </a:solidFill>
                <a:latin typeface="Arial"/>
              </a:rPr>
              <a:t>devuelve documentos con campos cuyos valores no coincide con ninguno de los valores de un array especificado en la consulta</a:t>
            </a:r>
            <a:endParaRPr b="0" lang="ca-ES" sz="2200" spc="-1" strike="noStrike">
              <a:latin typeface="Arial"/>
            </a:endParaRPr>
          </a:p>
          <a:p>
            <a:pPr algn="just">
              <a:lnSpc>
                <a:spcPct val="150000"/>
              </a:lnSpc>
            </a:pPr>
            <a:endParaRPr b="0" lang="ca-ES" sz="2200" spc="-1" strike="noStrike">
              <a:latin typeface="Arial"/>
            </a:endParaRPr>
          </a:p>
          <a:p>
            <a:pPr algn="just">
              <a:lnSpc>
                <a:spcPct val="150000"/>
              </a:lnSpc>
            </a:pPr>
            <a:endParaRPr b="0" lang="ca-ES" sz="22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5" name="Group 1"/>
          <p:cNvGrpSpPr/>
          <p:nvPr/>
        </p:nvGrpSpPr>
        <p:grpSpPr>
          <a:xfrm>
            <a:off x="-810360" y="240120"/>
            <a:ext cx="9811080" cy="1076040"/>
            <a:chOff x="-810360" y="240120"/>
            <a:chExt cx="9811080" cy="1076040"/>
          </a:xfrm>
        </p:grpSpPr>
        <p:pic>
          <p:nvPicPr>
            <p:cNvPr id="86" name="Imagen 4" descr=""/>
            <p:cNvPicPr/>
            <p:nvPr/>
          </p:nvPicPr>
          <p:blipFill>
            <a:blip r:embed="rId1"/>
            <a:stretch/>
          </p:blipFill>
          <p:spPr>
            <a:xfrm>
              <a:off x="0" y="240120"/>
              <a:ext cx="9000720" cy="1076040"/>
            </a:xfrm>
            <a:prstGeom prst="rect">
              <a:avLst/>
            </a:prstGeom>
            <a:ln>
              <a:noFill/>
            </a:ln>
          </p:spPr>
        </p:pic>
        <p:sp>
          <p:nvSpPr>
            <p:cNvPr id="87" name="CustomShape 2"/>
            <p:cNvSpPr/>
            <p:nvPr/>
          </p:nvSpPr>
          <p:spPr>
            <a:xfrm>
              <a:off x="-810360" y="516600"/>
              <a:ext cx="696744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¿QUÉ VEREMOS EN ESTA UNIDAD?</a:t>
              </a:r>
              <a:endParaRPr b="0" lang="ca-ES" sz="2800" spc="-1" strike="noStrike">
                <a:latin typeface="Arial"/>
              </a:endParaRPr>
            </a:p>
          </p:txBody>
        </p:sp>
      </p:grpSp>
      <p:sp>
        <p:nvSpPr>
          <p:cNvPr id="88" name="CustomShape 3"/>
          <p:cNvSpPr/>
          <p:nvPr/>
        </p:nvSpPr>
        <p:spPr>
          <a:xfrm>
            <a:off x="554760" y="1455840"/>
            <a:ext cx="5403240" cy="563616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Arial"/>
              <a:buChar char="•"/>
            </a:pPr>
            <a:r>
              <a:rPr b="0" lang="ca-ES" sz="2800" spc="-1" strike="noStrike">
                <a:solidFill>
                  <a:srgbClr val="000000"/>
                </a:solidFill>
                <a:latin typeface="Calibri"/>
              </a:rPr>
              <a:t>QUÉ SON LAS BBDD NOSQL</a:t>
            </a:r>
            <a:endParaRPr b="0" lang="ca-ES" sz="2800" spc="-1" strike="noStrike">
              <a:latin typeface="Arial"/>
            </a:endParaRPr>
          </a:p>
          <a:p>
            <a:pPr marL="285840" indent="-285480">
              <a:lnSpc>
                <a:spcPct val="100000"/>
              </a:lnSpc>
              <a:buClr>
                <a:srgbClr val="000000"/>
              </a:buClr>
              <a:buFont typeface="Arial"/>
              <a:buChar char="•"/>
            </a:pPr>
            <a:r>
              <a:rPr b="0" lang="ca-ES" sz="2800" spc="-1" strike="noStrike">
                <a:solidFill>
                  <a:srgbClr val="000000"/>
                </a:solidFill>
                <a:latin typeface="Calibri"/>
              </a:rPr>
              <a:t>CARACTERÍSTICAS</a:t>
            </a:r>
            <a:endParaRPr b="0" lang="ca-ES" sz="2800" spc="-1" strike="noStrike">
              <a:latin typeface="Arial"/>
            </a:endParaRPr>
          </a:p>
          <a:p>
            <a:pPr marL="285840" indent="-285480">
              <a:lnSpc>
                <a:spcPct val="100000"/>
              </a:lnSpc>
              <a:buClr>
                <a:srgbClr val="000000"/>
              </a:buClr>
              <a:buFont typeface="Arial"/>
              <a:buChar char="•"/>
            </a:pPr>
            <a:r>
              <a:rPr b="0" lang="ca-ES" sz="2800" spc="-1" strike="noStrike">
                <a:solidFill>
                  <a:srgbClr val="000000"/>
                </a:solidFill>
                <a:latin typeface="Calibri"/>
              </a:rPr>
              <a:t>VENTAJAS</a:t>
            </a:r>
            <a:endParaRPr b="0" lang="ca-ES" sz="2800" spc="-1" strike="noStrike">
              <a:latin typeface="Arial"/>
            </a:endParaRPr>
          </a:p>
          <a:p>
            <a:pPr marL="285840" indent="-285480">
              <a:lnSpc>
                <a:spcPct val="100000"/>
              </a:lnSpc>
              <a:buClr>
                <a:srgbClr val="000000"/>
              </a:buClr>
              <a:buFont typeface="Arial"/>
              <a:buChar char="•"/>
            </a:pPr>
            <a:r>
              <a:rPr b="0" lang="ca-ES" sz="2800" spc="-1" strike="noStrike">
                <a:solidFill>
                  <a:srgbClr val="000000"/>
                </a:solidFill>
                <a:latin typeface="Calibri"/>
              </a:rPr>
              <a:t>DESVENTAJAS</a:t>
            </a:r>
            <a:endParaRPr b="0" lang="ca-ES" sz="2800" spc="-1" strike="noStrike">
              <a:latin typeface="Arial"/>
            </a:endParaRPr>
          </a:p>
          <a:p>
            <a:pPr marL="285840" indent="-285480">
              <a:lnSpc>
                <a:spcPct val="100000"/>
              </a:lnSpc>
              <a:buClr>
                <a:srgbClr val="000000"/>
              </a:buClr>
              <a:buFont typeface="Arial"/>
              <a:buChar char="•"/>
            </a:pPr>
            <a:r>
              <a:rPr b="0" lang="ca-ES" sz="2800" spc="-1" strike="noStrike">
                <a:solidFill>
                  <a:srgbClr val="000000"/>
                </a:solidFill>
                <a:latin typeface="Calibri"/>
              </a:rPr>
              <a:t>TIPOS DE BBDB NOSQL</a:t>
            </a:r>
            <a:endParaRPr b="0" lang="ca-ES" sz="2800" spc="-1" strike="noStrike">
              <a:latin typeface="Arial"/>
            </a:endParaRPr>
          </a:p>
          <a:p>
            <a:pPr lvl="1" marL="743040" indent="-285480">
              <a:lnSpc>
                <a:spcPct val="100000"/>
              </a:lnSpc>
              <a:buClr>
                <a:srgbClr val="000000"/>
              </a:buClr>
              <a:buFont typeface="Arial"/>
              <a:buChar char="•"/>
            </a:pPr>
            <a:r>
              <a:rPr b="0" lang="ca-ES" sz="2800" spc="-1" strike="noStrike">
                <a:solidFill>
                  <a:srgbClr val="000000"/>
                </a:solidFill>
                <a:latin typeface="Calibri"/>
              </a:rPr>
              <a:t>Documental</a:t>
            </a:r>
            <a:endParaRPr b="0" lang="ca-ES" sz="2800" spc="-1" strike="noStrike">
              <a:latin typeface="Arial"/>
            </a:endParaRPr>
          </a:p>
          <a:p>
            <a:pPr lvl="1" marL="743040" indent="-285480">
              <a:lnSpc>
                <a:spcPct val="100000"/>
              </a:lnSpc>
              <a:buClr>
                <a:srgbClr val="000000"/>
              </a:buClr>
              <a:buFont typeface="Arial"/>
              <a:buChar char="•"/>
            </a:pPr>
            <a:r>
              <a:rPr b="0" lang="ca-ES" sz="2800" spc="-1" strike="noStrike">
                <a:solidFill>
                  <a:srgbClr val="000000"/>
                </a:solidFill>
                <a:latin typeface="Calibri"/>
              </a:rPr>
              <a:t>Clave-Valor</a:t>
            </a:r>
            <a:endParaRPr b="0" lang="ca-ES" sz="2800" spc="-1" strike="noStrike">
              <a:latin typeface="Arial"/>
            </a:endParaRPr>
          </a:p>
          <a:p>
            <a:pPr lvl="1" marL="743040" indent="-285480">
              <a:lnSpc>
                <a:spcPct val="100000"/>
              </a:lnSpc>
              <a:buClr>
                <a:srgbClr val="000000"/>
              </a:buClr>
              <a:buFont typeface="Arial"/>
              <a:buChar char="•"/>
            </a:pPr>
            <a:r>
              <a:rPr b="0" lang="ca-ES" sz="2800" spc="-1" strike="noStrike">
                <a:solidFill>
                  <a:srgbClr val="000000"/>
                </a:solidFill>
                <a:latin typeface="Calibri"/>
              </a:rPr>
              <a:t>Grafo</a:t>
            </a:r>
            <a:endParaRPr b="0" lang="ca-ES" sz="2800" spc="-1" strike="noStrike">
              <a:latin typeface="Arial"/>
            </a:endParaRPr>
          </a:p>
          <a:p>
            <a:pPr lvl="1" marL="743040" indent="-285480">
              <a:lnSpc>
                <a:spcPct val="100000"/>
              </a:lnSpc>
              <a:buClr>
                <a:srgbClr val="000000"/>
              </a:buClr>
              <a:buFont typeface="Arial"/>
              <a:buChar char="•"/>
            </a:pPr>
            <a:r>
              <a:rPr b="0" lang="ca-ES" sz="2800" spc="-1" strike="noStrike">
                <a:solidFill>
                  <a:srgbClr val="000000"/>
                </a:solidFill>
                <a:latin typeface="Calibri"/>
              </a:rPr>
              <a:t>Columnar</a:t>
            </a:r>
            <a:endParaRPr b="0" lang="ca-ES" sz="2800" spc="-1" strike="noStrike">
              <a:latin typeface="Arial"/>
            </a:endParaRPr>
          </a:p>
          <a:p>
            <a:pPr marL="285840" indent="-285480">
              <a:lnSpc>
                <a:spcPct val="100000"/>
              </a:lnSpc>
              <a:buClr>
                <a:srgbClr val="000000"/>
              </a:buClr>
              <a:buFont typeface="Arial"/>
              <a:buChar char="•"/>
            </a:pPr>
            <a:r>
              <a:rPr b="0" lang="ca-ES" sz="2800" spc="-1" strike="noStrike">
                <a:solidFill>
                  <a:srgbClr val="000000"/>
                </a:solidFill>
                <a:latin typeface="Calibri"/>
              </a:rPr>
              <a:t>MongoDB</a:t>
            </a: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9" name="Group 1"/>
          <p:cNvGrpSpPr/>
          <p:nvPr/>
        </p:nvGrpSpPr>
        <p:grpSpPr>
          <a:xfrm>
            <a:off x="-1187640" y="240120"/>
            <a:ext cx="10188360" cy="1076040"/>
            <a:chOff x="-1187640" y="240120"/>
            <a:chExt cx="10188360" cy="1076040"/>
          </a:xfrm>
        </p:grpSpPr>
        <p:pic>
          <p:nvPicPr>
            <p:cNvPr id="180" name="Imagen 4" descr=""/>
            <p:cNvPicPr/>
            <p:nvPr/>
          </p:nvPicPr>
          <p:blipFill>
            <a:blip r:embed="rId1"/>
            <a:stretch/>
          </p:blipFill>
          <p:spPr>
            <a:xfrm>
              <a:off x="0" y="240120"/>
              <a:ext cx="9000720" cy="1076040"/>
            </a:xfrm>
            <a:prstGeom prst="rect">
              <a:avLst/>
            </a:prstGeom>
            <a:ln>
              <a:noFill/>
            </a:ln>
          </p:spPr>
        </p:pic>
        <p:sp>
          <p:nvSpPr>
            <p:cNvPr id="181" name="CustomShape 2"/>
            <p:cNvSpPr/>
            <p:nvPr/>
          </p:nvSpPr>
          <p:spPr>
            <a:xfrm>
              <a:off x="-1187640" y="509040"/>
              <a:ext cx="91879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Operadores lógicos y elementos de consulta </a:t>
              </a:r>
              <a:endParaRPr b="0" lang="ca-ES" sz="2800" spc="-1" strike="noStrike">
                <a:latin typeface="Arial"/>
              </a:endParaRPr>
            </a:p>
          </p:txBody>
        </p:sp>
      </p:grpSp>
      <p:sp>
        <p:nvSpPr>
          <p:cNvPr id="182" name="CustomShape 3"/>
          <p:cNvSpPr/>
          <p:nvPr/>
        </p:nvSpPr>
        <p:spPr>
          <a:xfrm>
            <a:off x="40320" y="1301400"/>
            <a:ext cx="12151440" cy="155340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a:p>
            <a:pPr algn="just">
              <a:lnSpc>
                <a:spcPct val="150000"/>
              </a:lnSpc>
            </a:pPr>
            <a:endParaRPr b="0" lang="ca-ES" sz="1800" spc="-1" strike="noStrike">
              <a:latin typeface="Arial"/>
            </a:endParaRPr>
          </a:p>
        </p:txBody>
      </p:sp>
      <p:sp>
        <p:nvSpPr>
          <p:cNvPr id="183" name="CustomShape 4"/>
          <p:cNvSpPr/>
          <p:nvPr/>
        </p:nvSpPr>
        <p:spPr>
          <a:xfrm>
            <a:off x="237960" y="1316160"/>
            <a:ext cx="11755800" cy="5803560"/>
          </a:xfrm>
          <a:prstGeom prst="rect">
            <a:avLst/>
          </a:prstGeom>
          <a:noFill/>
          <a:ln>
            <a:noFill/>
          </a:ln>
        </p:spPr>
        <p:style>
          <a:lnRef idx="0"/>
          <a:fillRef idx="0"/>
          <a:effectRef idx="0"/>
          <a:fontRef idx="minor"/>
        </p:style>
        <p:txBody>
          <a:bodyPr lIns="90000" rIns="90000" tIns="45000" bIns="45000"/>
          <a:p>
            <a:pPr algn="just">
              <a:lnSpc>
                <a:spcPct val="150000"/>
              </a:lnSpc>
            </a:pPr>
            <a:r>
              <a:rPr b="1" lang="ca-ES" sz="2100" spc="-1" strike="noStrike">
                <a:solidFill>
                  <a:srgbClr val="000000"/>
                </a:solidFill>
                <a:latin typeface="Arial"/>
              </a:rPr>
              <a:t>$and</a:t>
            </a:r>
            <a:r>
              <a:rPr b="0" lang="ca-ES" sz="2100" spc="-1" strike="noStrike">
                <a:solidFill>
                  <a:srgbClr val="000000"/>
                </a:solidFill>
                <a:latin typeface="Arial"/>
              </a:rPr>
              <a:t>, dentro de una cláusula de consulta, devuelve todos los documentos que coinciden con todas las condiciones marcadas.</a:t>
            </a:r>
            <a:endParaRPr b="0" lang="ca-ES" sz="2100" spc="-1" strike="noStrike">
              <a:latin typeface="Arial"/>
            </a:endParaRPr>
          </a:p>
          <a:p>
            <a:pPr algn="just">
              <a:lnSpc>
                <a:spcPct val="150000"/>
              </a:lnSpc>
            </a:pPr>
            <a:r>
              <a:rPr b="1" lang="ca-ES" sz="2100" spc="-1" strike="noStrike">
                <a:solidFill>
                  <a:srgbClr val="000000"/>
                </a:solidFill>
                <a:latin typeface="Arial"/>
              </a:rPr>
              <a:t>$not</a:t>
            </a:r>
            <a:r>
              <a:rPr b="0" lang="ca-ES" sz="2100" spc="-1" strike="noStrike">
                <a:solidFill>
                  <a:srgbClr val="000000"/>
                </a:solidFill>
                <a:latin typeface="Arial"/>
              </a:rPr>
              <a:t>, invierte el efecto de una cláusula de consulta, y devuelve todos los documentos que NO coinciden con la expresión marcada.</a:t>
            </a:r>
            <a:endParaRPr b="0" lang="ca-ES" sz="2100" spc="-1" strike="noStrike">
              <a:latin typeface="Arial"/>
            </a:endParaRPr>
          </a:p>
          <a:p>
            <a:pPr algn="just">
              <a:lnSpc>
                <a:spcPct val="150000"/>
              </a:lnSpc>
            </a:pPr>
            <a:r>
              <a:rPr b="1" lang="ca-ES" sz="2100" spc="-1" strike="noStrike">
                <a:solidFill>
                  <a:srgbClr val="000000"/>
                </a:solidFill>
                <a:latin typeface="Arial"/>
              </a:rPr>
              <a:t>$nor</a:t>
            </a:r>
            <a:r>
              <a:rPr b="0" lang="ca-ES" sz="2100" spc="-1" strike="noStrike">
                <a:solidFill>
                  <a:srgbClr val="000000"/>
                </a:solidFill>
                <a:latin typeface="Arial"/>
              </a:rPr>
              <a:t>, dentro de una cláusula de consulta, devuelve todos los documentos que no coinciden con ninguna de las condiciones marcadas.</a:t>
            </a:r>
            <a:endParaRPr b="0" lang="ca-ES" sz="2100" spc="-1" strike="noStrike">
              <a:latin typeface="Arial"/>
            </a:endParaRPr>
          </a:p>
          <a:p>
            <a:pPr algn="just">
              <a:lnSpc>
                <a:spcPct val="150000"/>
              </a:lnSpc>
            </a:pPr>
            <a:r>
              <a:rPr b="1" lang="ca-ES" sz="2100" spc="-1" strike="noStrike">
                <a:solidFill>
                  <a:srgbClr val="000000"/>
                </a:solidFill>
                <a:latin typeface="Arial"/>
              </a:rPr>
              <a:t>$or</a:t>
            </a:r>
            <a:r>
              <a:rPr b="0" lang="ca-ES" sz="2100" spc="-1" strike="noStrike">
                <a:solidFill>
                  <a:srgbClr val="000000"/>
                </a:solidFill>
                <a:latin typeface="Arial"/>
              </a:rPr>
              <a:t>, dentro de una cláusula de consulta, devuelve todos los documentos que coinciden con algunas de las condiciones marcadas.</a:t>
            </a:r>
            <a:endParaRPr b="0" lang="ca-ES" sz="2100" spc="-1" strike="noStrike">
              <a:latin typeface="Arial"/>
            </a:endParaRPr>
          </a:p>
          <a:p>
            <a:pPr algn="just">
              <a:lnSpc>
                <a:spcPct val="150000"/>
              </a:lnSpc>
            </a:pPr>
            <a:r>
              <a:rPr b="1" lang="ca-ES" sz="2100" spc="-1" strike="noStrike">
                <a:solidFill>
                  <a:srgbClr val="000000"/>
                </a:solidFill>
                <a:latin typeface="Arial"/>
              </a:rPr>
              <a:t>$exists</a:t>
            </a:r>
            <a:r>
              <a:rPr b="0" lang="ca-ES" sz="2100" spc="-1" strike="noStrike">
                <a:solidFill>
                  <a:srgbClr val="000000"/>
                </a:solidFill>
                <a:latin typeface="Arial"/>
              </a:rPr>
              <a:t>, devuelve los documentos que tengan el campo especificado.</a:t>
            </a:r>
            <a:endParaRPr b="0" lang="ca-ES" sz="2100" spc="-1" strike="noStrike">
              <a:latin typeface="Arial"/>
            </a:endParaRPr>
          </a:p>
          <a:p>
            <a:pPr algn="just">
              <a:lnSpc>
                <a:spcPct val="150000"/>
              </a:lnSpc>
            </a:pPr>
            <a:r>
              <a:rPr b="1" lang="ca-ES" sz="2100" spc="-1" strike="noStrike">
                <a:solidFill>
                  <a:srgbClr val="000000"/>
                </a:solidFill>
                <a:latin typeface="Arial"/>
              </a:rPr>
              <a:t>$type</a:t>
            </a:r>
            <a:r>
              <a:rPr b="0" lang="ca-ES" sz="2100" spc="-1" strike="noStrike">
                <a:solidFill>
                  <a:srgbClr val="000000"/>
                </a:solidFill>
                <a:latin typeface="Arial"/>
              </a:rPr>
              <a:t>, devuelve documentos si un campo es de un determinado tipo.</a:t>
            </a:r>
            <a:endParaRPr b="0" lang="ca-ES" sz="2100" spc="-1" strike="noStrike">
              <a:latin typeface="Arial"/>
            </a:endParaRPr>
          </a:p>
          <a:p>
            <a:pPr algn="just">
              <a:lnSpc>
                <a:spcPct val="150000"/>
              </a:lnSpc>
            </a:pPr>
            <a:endParaRPr b="0" lang="ca-ES" sz="2100" spc="-1" strike="noStrike">
              <a:latin typeface="Arial"/>
            </a:endParaRPr>
          </a:p>
          <a:p>
            <a:pPr algn="just">
              <a:lnSpc>
                <a:spcPct val="150000"/>
              </a:lnSpc>
            </a:pPr>
            <a:endParaRPr b="0" lang="ca-ES" sz="21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4" name="Group 1"/>
          <p:cNvGrpSpPr/>
          <p:nvPr/>
        </p:nvGrpSpPr>
        <p:grpSpPr>
          <a:xfrm>
            <a:off x="-1017720" y="240120"/>
            <a:ext cx="10018440" cy="1076040"/>
            <a:chOff x="-1017720" y="240120"/>
            <a:chExt cx="10018440" cy="1076040"/>
          </a:xfrm>
        </p:grpSpPr>
        <p:pic>
          <p:nvPicPr>
            <p:cNvPr id="185" name="Imagen 4" descr=""/>
            <p:cNvPicPr/>
            <p:nvPr/>
          </p:nvPicPr>
          <p:blipFill>
            <a:blip r:embed="rId1"/>
            <a:stretch/>
          </p:blipFill>
          <p:spPr>
            <a:xfrm>
              <a:off x="0" y="240120"/>
              <a:ext cx="9000720" cy="1076040"/>
            </a:xfrm>
            <a:prstGeom prst="rect">
              <a:avLst/>
            </a:prstGeom>
            <a:ln>
              <a:noFill/>
            </a:ln>
          </p:spPr>
        </p:pic>
        <p:sp>
          <p:nvSpPr>
            <p:cNvPr id="186" name="CustomShape 2"/>
            <p:cNvSpPr/>
            <p:nvPr/>
          </p:nvSpPr>
          <p:spPr>
            <a:xfrm>
              <a:off x="-1017720" y="509040"/>
              <a:ext cx="79826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Operadores de evaluación de consulta </a:t>
              </a:r>
              <a:endParaRPr b="0" lang="ca-ES" sz="2800" spc="-1" strike="noStrike">
                <a:latin typeface="Arial"/>
              </a:endParaRPr>
            </a:p>
          </p:txBody>
        </p:sp>
      </p:grpSp>
      <p:sp>
        <p:nvSpPr>
          <p:cNvPr id="187" name="CustomShape 3"/>
          <p:cNvSpPr/>
          <p:nvPr/>
        </p:nvSpPr>
        <p:spPr>
          <a:xfrm>
            <a:off x="40320" y="1301400"/>
            <a:ext cx="12151440" cy="5119560"/>
          </a:xfrm>
          <a:prstGeom prst="rect">
            <a:avLst/>
          </a:prstGeom>
          <a:noFill/>
          <a:ln>
            <a:noFill/>
          </a:ln>
        </p:spPr>
        <p:style>
          <a:lnRef idx="0"/>
          <a:fillRef idx="0"/>
          <a:effectRef idx="0"/>
          <a:fontRef idx="minor"/>
        </p:style>
        <p:txBody>
          <a:bodyPr lIns="90000" rIns="90000" tIns="45000" bIns="45000"/>
          <a:p>
            <a:pPr>
              <a:lnSpc>
                <a:spcPct val="150000"/>
              </a:lnSpc>
            </a:pPr>
            <a:r>
              <a:rPr b="1" lang="ca-ES" sz="2000" spc="-1" strike="noStrike">
                <a:solidFill>
                  <a:srgbClr val="000000"/>
                </a:solidFill>
                <a:latin typeface="Arial"/>
              </a:rPr>
              <a:t>$expr</a:t>
            </a:r>
            <a:r>
              <a:rPr b="0" lang="ca-ES" sz="2000" spc="-1" strike="noStrike">
                <a:solidFill>
                  <a:srgbClr val="000000"/>
                </a:solidFill>
                <a:latin typeface="Arial"/>
              </a:rPr>
              <a:t>, nos permite utilizar expresiones de agregación dentro del lenguaje de consulta. .find({$expr:{ &lt;selector&gt;[&lt;campo1&gt;,&lt;campo2&gt;]</a:t>
            </a:r>
            <a:endParaRPr b="0" lang="ca-ES" sz="2000" spc="-1" strike="noStrike">
              <a:latin typeface="Arial"/>
            </a:endParaRPr>
          </a:p>
          <a:p>
            <a:pPr>
              <a:lnSpc>
                <a:spcPct val="150000"/>
              </a:lnSpc>
            </a:pPr>
            <a:r>
              <a:rPr b="1" lang="ca-ES" sz="2000" spc="-1" strike="noStrike">
                <a:solidFill>
                  <a:srgbClr val="000000"/>
                </a:solidFill>
                <a:latin typeface="Arial"/>
              </a:rPr>
              <a:t>$regex</a:t>
            </a:r>
            <a:r>
              <a:rPr b="0" lang="ca-ES" sz="2000" spc="-1" strike="noStrike">
                <a:solidFill>
                  <a:srgbClr val="000000"/>
                </a:solidFill>
                <a:latin typeface="Arial"/>
              </a:rPr>
              <a:t>, devuelve documentos cuyos campos coincidan con una expresión regular especificada. Mongo proporciona la búsqueda de patrones de consultas en las cadenas a través de las expresiones regulares compatible con PERL (PCRE, Perl Compatible Regular Expressions).Tenemos diferentes tipos de notación:</a:t>
            </a:r>
            <a:endParaRPr b="0" lang="ca-ES" sz="2000" spc="-1" strike="noStrike">
              <a:latin typeface="Arial"/>
            </a:endParaRPr>
          </a:p>
          <a:p>
            <a:pPr lvl="1" marL="800280" indent="-342720">
              <a:lnSpc>
                <a:spcPct val="150000"/>
              </a:lnSpc>
              <a:buClr>
                <a:srgbClr val="000000"/>
              </a:buClr>
              <a:buFont typeface="Arial"/>
              <a:buChar char="•"/>
            </a:pPr>
            <a:r>
              <a:rPr b="0" lang="ca-ES" sz="2000" spc="-1" strike="noStrike">
                <a:solidFill>
                  <a:srgbClr val="000000"/>
                </a:solidFill>
                <a:latin typeface="Arial"/>
              </a:rPr>
              <a:t>{&lt;field&gt;:{$regex:/pattern/,$options:’&lt;options&gt;’}} </a:t>
            </a:r>
            <a:endParaRPr b="0" lang="ca-ES" sz="2000" spc="-1" strike="noStrike">
              <a:latin typeface="Arial"/>
            </a:endParaRPr>
          </a:p>
          <a:p>
            <a:pPr lvl="1" marL="800280" indent="-342720">
              <a:lnSpc>
                <a:spcPct val="150000"/>
              </a:lnSpc>
              <a:buClr>
                <a:srgbClr val="000000"/>
              </a:buClr>
              <a:buFont typeface="Arial"/>
              <a:buChar char="•"/>
            </a:pPr>
            <a:r>
              <a:rPr b="0" lang="ca-ES" sz="2000" spc="-1" strike="noStrike">
                <a:solidFill>
                  <a:srgbClr val="000000"/>
                </a:solidFill>
                <a:latin typeface="Arial"/>
              </a:rPr>
              <a:t>{&lt;field&gt;:{$regex:’pattern’,$options:’&lt;options&gt;’}}</a:t>
            </a:r>
            <a:endParaRPr b="0" lang="ca-ES" sz="2000" spc="-1" strike="noStrike">
              <a:latin typeface="Arial"/>
            </a:endParaRPr>
          </a:p>
          <a:p>
            <a:pPr lvl="1" marL="800280" indent="-342720">
              <a:lnSpc>
                <a:spcPct val="150000"/>
              </a:lnSpc>
              <a:buClr>
                <a:srgbClr val="000000"/>
              </a:buClr>
              <a:buFont typeface="Arial"/>
              <a:buChar char="•"/>
            </a:pPr>
            <a:r>
              <a:rPr b="0" lang="ca-ES" sz="2000" spc="-1" strike="noStrike">
                <a:solidFill>
                  <a:srgbClr val="000000"/>
                </a:solidFill>
                <a:latin typeface="Arial"/>
              </a:rPr>
              <a:t>{&lt;field&gt;:{$regex:/pattern/,&lt;options&gt;}}</a:t>
            </a:r>
            <a:endParaRPr b="0" lang="ca-ES" sz="2000" spc="-1" strike="noStrike">
              <a:latin typeface="Arial"/>
            </a:endParaRPr>
          </a:p>
          <a:p>
            <a:pPr>
              <a:lnSpc>
                <a:spcPct val="150000"/>
              </a:lnSpc>
            </a:pPr>
            <a:r>
              <a:rPr b="1" lang="ca-ES" sz="2000" spc="-1" strike="noStrike">
                <a:solidFill>
                  <a:srgbClr val="000000"/>
                </a:solidFill>
                <a:latin typeface="Arial"/>
              </a:rPr>
              <a:t>$text</a:t>
            </a:r>
            <a:r>
              <a:rPr b="0" lang="ca-ES" sz="2000" spc="-1" strike="noStrike">
                <a:solidFill>
                  <a:srgbClr val="000000"/>
                </a:solidFill>
                <a:latin typeface="Arial"/>
              </a:rPr>
              <a:t>, realiza búsqueda de texto.</a:t>
            </a:r>
            <a:endParaRPr b="0" lang="ca-ES" sz="2000" spc="-1" strike="noStrike">
              <a:latin typeface="Arial"/>
            </a:endParaRPr>
          </a:p>
          <a:p>
            <a:pPr>
              <a:lnSpc>
                <a:spcPct val="150000"/>
              </a:lnSpc>
            </a:pPr>
            <a:r>
              <a:rPr b="1" lang="ca-ES" sz="2000" spc="-1" strike="noStrike">
                <a:solidFill>
                  <a:srgbClr val="000000"/>
                </a:solidFill>
                <a:latin typeface="Arial"/>
              </a:rPr>
              <a:t>$where</a:t>
            </a:r>
            <a:r>
              <a:rPr b="0" lang="ca-ES" sz="2000" spc="-1" strike="noStrike">
                <a:solidFill>
                  <a:srgbClr val="000000"/>
                </a:solidFill>
                <a:latin typeface="Arial"/>
              </a:rPr>
              <a:t>, devuelve documentos que cumplan con una determinada expresión de Javascript.</a:t>
            </a:r>
            <a:endParaRPr b="0" lang="ca-ES" sz="20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8" name="Group 1"/>
          <p:cNvGrpSpPr/>
          <p:nvPr/>
        </p:nvGrpSpPr>
        <p:grpSpPr>
          <a:xfrm>
            <a:off x="-161280" y="240120"/>
            <a:ext cx="9162000" cy="1076040"/>
            <a:chOff x="-161280" y="240120"/>
            <a:chExt cx="9162000" cy="1076040"/>
          </a:xfrm>
        </p:grpSpPr>
        <p:pic>
          <p:nvPicPr>
            <p:cNvPr id="189" name="Imagen 4" descr=""/>
            <p:cNvPicPr/>
            <p:nvPr/>
          </p:nvPicPr>
          <p:blipFill>
            <a:blip r:embed="rId1"/>
            <a:stretch/>
          </p:blipFill>
          <p:spPr>
            <a:xfrm>
              <a:off x="0" y="240120"/>
              <a:ext cx="9000720" cy="1076040"/>
            </a:xfrm>
            <a:prstGeom prst="rect">
              <a:avLst/>
            </a:prstGeom>
            <a:ln>
              <a:noFill/>
            </a:ln>
          </p:spPr>
        </p:pic>
        <p:sp>
          <p:nvSpPr>
            <p:cNvPr id="190" name="CustomShape 2"/>
            <p:cNvSpPr/>
            <p:nvPr/>
          </p:nvSpPr>
          <p:spPr>
            <a:xfrm>
              <a:off x="-161280" y="509040"/>
              <a:ext cx="13575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$text </a:t>
              </a:r>
              <a:endParaRPr b="0" lang="ca-ES" sz="2800" spc="-1" strike="noStrike">
                <a:latin typeface="Arial"/>
              </a:endParaRPr>
            </a:p>
          </p:txBody>
        </p:sp>
      </p:grpSp>
      <p:sp>
        <p:nvSpPr>
          <p:cNvPr id="191" name="CustomShape 3"/>
          <p:cNvSpPr/>
          <p:nvPr/>
        </p:nvSpPr>
        <p:spPr>
          <a:xfrm>
            <a:off x="228600" y="1406880"/>
            <a:ext cx="9553320" cy="585036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Realiza una búsqueda de texto en el contenido de los campos indexados con un índice de texto. La expresión $text tiene la siguiente sintaxis:</a:t>
            </a:r>
            <a:endParaRPr b="0" lang="ca-ES" sz="1800" spc="-1" strike="noStrike">
              <a:latin typeface="Arial"/>
            </a:endParaRPr>
          </a:p>
          <a:p>
            <a:pPr>
              <a:lnSpc>
                <a:spcPct val="100000"/>
              </a:lnSpc>
            </a:pPr>
            <a:r>
              <a:rPr b="0" lang="ca-ES" sz="1800" spc="-1" strike="noStrike">
                <a:solidFill>
                  <a:srgbClr val="000000"/>
                </a:solidFill>
                <a:latin typeface="Calibri"/>
              </a:rPr>
              <a:t>{</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$text:</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lang="ca-ES" sz="1800" spc="-1" strike="noStrike">
                <a:solidFill>
                  <a:srgbClr val="000000"/>
                </a:solidFill>
                <a:latin typeface="Calibri"/>
              </a:rPr>
              <a:t>$search: &lt;string&gt;,</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i="1" lang="ca-ES" sz="1800" spc="-1" strike="noStrike">
                <a:solidFill>
                  <a:srgbClr val="c55a11"/>
                </a:solidFill>
                <a:latin typeface="Calibri"/>
              </a:rPr>
              <a:t>Una cadena de términos que MongoDB analiza y usa para consultar el índice de texto. MongoDB realiza una búsqueda lógica o de los términos a menos que se especifique como una frase entre </a:t>
            </a:r>
            <a:r>
              <a:rPr b="1" lang="ca-ES" sz="1800" spc="-1" strike="noStrike">
                <a:solidFill>
                  <a:srgbClr val="ff0000"/>
                </a:solidFill>
                <a:latin typeface="Calibri"/>
              </a:rPr>
              <a:t>“\”frase\””</a:t>
            </a:r>
            <a:r>
              <a:rPr b="0" i="1" lang="ca-ES" sz="1800" spc="-1" strike="noStrike">
                <a:solidFill>
                  <a:srgbClr val="c55a11"/>
                </a:solidFill>
                <a:latin typeface="Calibri"/>
              </a:rPr>
              <a:t>, con la opción </a:t>
            </a:r>
            <a:r>
              <a:rPr b="1" i="1" lang="ca-ES" sz="1800" spc="-1" strike="noStrike">
                <a:solidFill>
                  <a:srgbClr val="ff0000"/>
                </a:solidFill>
                <a:latin typeface="Calibri"/>
              </a:rPr>
              <a:t>“-text” </a:t>
            </a:r>
            <a:r>
              <a:rPr b="0" i="1" lang="ca-ES" sz="1800" spc="-1" strike="noStrike">
                <a:solidFill>
                  <a:srgbClr val="c55a11"/>
                </a:solidFill>
                <a:latin typeface="Calibri"/>
              </a:rPr>
              <a:t>se elimina de la búsqueda</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lang="ca-ES" sz="1800" spc="-1" strike="noStrike">
                <a:solidFill>
                  <a:srgbClr val="000000"/>
                </a:solidFill>
                <a:latin typeface="Calibri"/>
              </a:rPr>
              <a:t>$lenguage: &lt;string&gt;, </a:t>
            </a:r>
            <a:r>
              <a:rPr b="0" lang="ca-ES" sz="1800" spc="-1" strike="noStrike">
                <a:solidFill>
                  <a:srgbClr val="00b050"/>
                </a:solidFill>
                <a:latin typeface="Calibri"/>
              </a:rPr>
              <a:t>Opcional</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i="1" lang="ca-ES" sz="1800" spc="-1" strike="noStrike">
                <a:solidFill>
                  <a:srgbClr val="c55a11"/>
                </a:solidFill>
                <a:latin typeface="Calibri"/>
              </a:rPr>
              <a:t>Determina la lista de palabras de detención para la búsqueda y las reglas para el stemmer y el tokenizer. Si no se especifica, la búsqueda usa el idioma predeterminado del índice.</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lang="ca-ES" sz="1800" spc="-1" strike="noStrike">
                <a:solidFill>
                  <a:srgbClr val="000000"/>
                </a:solidFill>
                <a:latin typeface="Calibri"/>
              </a:rPr>
              <a:t>$caseSensitive: &lt;boolean&gt;,</a:t>
            </a:r>
            <a:r>
              <a:rPr b="0" lang="ca-ES" sz="1800" spc="-1" strike="noStrike">
                <a:solidFill>
                  <a:srgbClr val="00b050"/>
                </a:solidFill>
                <a:latin typeface="Calibri"/>
              </a:rPr>
              <a:t>Opcional</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i="1" lang="ca-ES" sz="1800" spc="-1" strike="noStrike">
                <a:solidFill>
                  <a:srgbClr val="c55a11"/>
                </a:solidFill>
                <a:latin typeface="Calibri"/>
              </a:rPr>
              <a:t>Búsqueda sensible a minúsculas y mayúsculas.</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lang="ca-ES" sz="1800" spc="-1" strike="noStrike">
                <a:solidFill>
                  <a:srgbClr val="000000"/>
                </a:solidFill>
                <a:latin typeface="Calibri"/>
              </a:rPr>
              <a:t>$diacriticSensitive: &lt;boolean&gt; </a:t>
            </a:r>
            <a:r>
              <a:rPr b="0" lang="ca-ES" sz="1800" spc="-1" strike="noStrike">
                <a:solidFill>
                  <a:srgbClr val="00b050"/>
                </a:solidFill>
                <a:latin typeface="Calibri"/>
              </a:rPr>
              <a:t>Opcional</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	</a:t>
            </a:r>
            <a:r>
              <a:rPr b="0" i="1" lang="ca-ES" sz="1800" spc="-1" strike="noStrike">
                <a:solidFill>
                  <a:srgbClr val="c55a11"/>
                </a:solidFill>
                <a:latin typeface="Calibri"/>
              </a:rPr>
              <a:t>Búsqueda sensible diacrítica, si tiene en cuenta las tildes.</a:t>
            </a:r>
            <a:endParaRPr b="0" lang="ca-ES" sz="1800" spc="-1" strike="noStrike">
              <a:latin typeface="Arial"/>
            </a:endParaRPr>
          </a:p>
          <a:p>
            <a:pPr>
              <a:lnSpc>
                <a:spcPct val="100000"/>
              </a:lnSpc>
            </a:pPr>
            <a:r>
              <a:rPr b="0" lang="ca-ES" sz="1800" spc="-1" strike="noStrike">
                <a:solidFill>
                  <a:srgbClr val="000000"/>
                </a:solidFill>
                <a:latin typeface="Calibri"/>
              </a:rPr>
              <a:t>	</a:t>
            </a:r>
            <a:r>
              <a:rPr b="0" lang="ca-ES" sz="1800" spc="-1" strike="noStrike">
                <a:solidFill>
                  <a:srgbClr val="000000"/>
                </a:solidFill>
                <a:latin typeface="Calibri"/>
              </a:rPr>
              <a:t>}</a:t>
            </a:r>
            <a:endParaRPr b="0" lang="ca-ES" sz="1800" spc="-1" strike="noStrike">
              <a:latin typeface="Arial"/>
            </a:endParaRPr>
          </a:p>
          <a:p>
            <a:pPr>
              <a:lnSpc>
                <a:spcPct val="100000"/>
              </a:lnSpc>
            </a:pPr>
            <a:r>
              <a:rPr b="0" lang="ca-ES" sz="1800" spc="-1" strike="noStrike">
                <a:solidFill>
                  <a:srgbClr val="000000"/>
                </a:solidFill>
                <a:latin typeface="Calibri"/>
              </a:rPr>
              <a:t>}</a:t>
            </a:r>
            <a:endParaRPr b="0" lang="ca-ES" sz="1800" spc="-1" strike="noStrike">
              <a:latin typeface="Arial"/>
            </a:endParaRPr>
          </a:p>
          <a:p>
            <a:pPr>
              <a:lnSpc>
                <a:spcPct val="100000"/>
              </a:lnSpc>
            </a:pPr>
            <a:r>
              <a:rPr b="0" lang="ca-ES" sz="1800" spc="-1" strike="noStrike">
                <a:solidFill>
                  <a:srgbClr val="000000"/>
                </a:solidFill>
                <a:latin typeface="Calibri"/>
              </a:rPr>
              <a:t>	</a:t>
            </a:r>
            <a:endParaRPr b="0" lang="ca-ES" sz="18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2" name="Group 1"/>
          <p:cNvGrpSpPr/>
          <p:nvPr/>
        </p:nvGrpSpPr>
        <p:grpSpPr>
          <a:xfrm>
            <a:off x="-637200" y="240120"/>
            <a:ext cx="9637920" cy="1076040"/>
            <a:chOff x="-637200" y="240120"/>
            <a:chExt cx="9637920" cy="1076040"/>
          </a:xfrm>
        </p:grpSpPr>
        <p:pic>
          <p:nvPicPr>
            <p:cNvPr id="193" name="Imagen 4" descr=""/>
            <p:cNvPicPr/>
            <p:nvPr/>
          </p:nvPicPr>
          <p:blipFill>
            <a:blip r:embed="rId1"/>
            <a:stretch/>
          </p:blipFill>
          <p:spPr>
            <a:xfrm>
              <a:off x="0" y="240120"/>
              <a:ext cx="9000720" cy="1076040"/>
            </a:xfrm>
            <a:prstGeom prst="rect">
              <a:avLst/>
            </a:prstGeom>
            <a:ln>
              <a:noFill/>
            </a:ln>
          </p:spPr>
        </p:pic>
        <p:sp>
          <p:nvSpPr>
            <p:cNvPr id="194" name="CustomShape 2"/>
            <p:cNvSpPr/>
            <p:nvPr/>
          </p:nvSpPr>
          <p:spPr>
            <a:xfrm>
              <a:off x="-637200" y="509040"/>
              <a:ext cx="50472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Operaciones con Arrays </a:t>
              </a:r>
              <a:endParaRPr b="0" lang="ca-ES" sz="2800" spc="-1" strike="noStrike">
                <a:latin typeface="Arial"/>
              </a:endParaRPr>
            </a:p>
          </p:txBody>
        </p:sp>
      </p:grpSp>
      <p:sp>
        <p:nvSpPr>
          <p:cNvPr id="195" name="CustomShape 3"/>
          <p:cNvSpPr/>
          <p:nvPr/>
        </p:nvSpPr>
        <p:spPr>
          <a:xfrm>
            <a:off x="0" y="1301040"/>
            <a:ext cx="11334240" cy="61246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1" lang="ca-ES" sz="2400" spc="-1" strike="noStrike">
                <a:solidFill>
                  <a:srgbClr val="000000"/>
                </a:solidFill>
                <a:latin typeface="Calibri"/>
              </a:rPr>
              <a:t>$all </a:t>
            </a:r>
            <a:r>
              <a:rPr b="0" lang="ca-ES" sz="2400" spc="-1" strike="noStrike">
                <a:solidFill>
                  <a:srgbClr val="000000"/>
                </a:solidFill>
                <a:latin typeface="Calibri"/>
              </a:rPr>
              <a:t>Arrays de coincidencias que contienen todos los elementos especificados en la consulta, similar al AND.</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$elemMatch </a:t>
            </a:r>
            <a:r>
              <a:rPr b="0" lang="ca-ES" sz="2400" spc="-1" strike="noStrike">
                <a:solidFill>
                  <a:srgbClr val="000000"/>
                </a:solidFill>
                <a:latin typeface="Calibri"/>
              </a:rPr>
              <a:t>selecciona documentos si el elemento en el campo del array coincide con todas las condiciones (querys) especificadas.</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$size </a:t>
            </a:r>
            <a:r>
              <a:rPr b="0" lang="ca-ES" sz="2400" spc="-1" strike="noStrike">
                <a:solidFill>
                  <a:srgbClr val="000000"/>
                </a:solidFill>
                <a:latin typeface="Calibri"/>
              </a:rPr>
              <a:t>Selecciona documentos si el campo array tiene un tamaño especificado.</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Con el operador </a:t>
            </a:r>
            <a:r>
              <a:rPr b="1" lang="ca-ES" sz="2400" spc="-1" strike="noStrike">
                <a:solidFill>
                  <a:srgbClr val="000000"/>
                </a:solidFill>
                <a:latin typeface="Calibri"/>
              </a:rPr>
              <a:t>$slice </a:t>
            </a:r>
            <a:r>
              <a:rPr b="0" lang="ca-ES" sz="2400" spc="-1" strike="noStrike">
                <a:solidFill>
                  <a:srgbClr val="000000"/>
                </a:solidFill>
                <a:latin typeface="Calibri"/>
              </a:rPr>
              <a:t>muestra partes de un array y tiene dos formas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clave: {$slice:n}, muestra las n primeras componentes del array. Si n es negativo muestra las n últimas.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Clave:{$slice:[n1,n2]}, n1 es la cantidad de valores que se saltan y n2 la cantidad de valores consecutivos a mostrar</a:t>
            </a:r>
            <a:endParaRPr b="0" lang="ca-ES" sz="24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6" name="Group 1"/>
          <p:cNvGrpSpPr/>
          <p:nvPr/>
        </p:nvGrpSpPr>
        <p:grpSpPr>
          <a:xfrm>
            <a:off x="-804960" y="240120"/>
            <a:ext cx="9805680" cy="1076040"/>
            <a:chOff x="-804960" y="240120"/>
            <a:chExt cx="9805680" cy="1076040"/>
          </a:xfrm>
        </p:grpSpPr>
        <p:pic>
          <p:nvPicPr>
            <p:cNvPr id="197" name="Imagen 4" descr=""/>
            <p:cNvPicPr/>
            <p:nvPr/>
          </p:nvPicPr>
          <p:blipFill>
            <a:blip r:embed="rId1"/>
            <a:stretch/>
          </p:blipFill>
          <p:spPr>
            <a:xfrm>
              <a:off x="0" y="240120"/>
              <a:ext cx="9000720" cy="1076040"/>
            </a:xfrm>
            <a:prstGeom prst="rect">
              <a:avLst/>
            </a:prstGeom>
            <a:ln>
              <a:noFill/>
            </a:ln>
          </p:spPr>
        </p:pic>
        <p:sp>
          <p:nvSpPr>
            <p:cNvPr id="198" name="CustomShape 2"/>
            <p:cNvSpPr/>
            <p:nvPr/>
          </p:nvSpPr>
          <p:spPr>
            <a:xfrm>
              <a:off x="-804960" y="509040"/>
              <a:ext cx="65012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Modificadores de actualización </a:t>
              </a:r>
              <a:endParaRPr b="0" lang="ca-ES" sz="2800" spc="-1" strike="noStrike">
                <a:latin typeface="Arial"/>
              </a:endParaRPr>
            </a:p>
          </p:txBody>
        </p:sp>
      </p:grpSp>
      <p:sp>
        <p:nvSpPr>
          <p:cNvPr id="199" name="CustomShape 3"/>
          <p:cNvSpPr/>
          <p:nvPr/>
        </p:nvSpPr>
        <p:spPr>
          <a:xfrm>
            <a:off x="67320" y="1316160"/>
            <a:ext cx="11160000" cy="3612240"/>
          </a:xfrm>
          <a:prstGeom prst="rect">
            <a:avLst/>
          </a:prstGeom>
          <a:noFill/>
          <a:ln>
            <a:noFill/>
          </a:ln>
        </p:spPr>
        <p:style>
          <a:lnRef idx="0"/>
          <a:fillRef idx="0"/>
          <a:effectRef idx="0"/>
          <a:fontRef idx="minor"/>
        </p:style>
        <p:txBody>
          <a:bodyPr lIns="90000" rIns="90000" tIns="45000" bIns="45000"/>
          <a:p>
            <a:pPr marL="343080" indent="-342720" algn="just">
              <a:lnSpc>
                <a:spcPct val="107000"/>
              </a:lnSpc>
              <a:buClr>
                <a:srgbClr val="000000"/>
              </a:buClr>
              <a:buFont typeface="Symbol"/>
              <a:buChar char=""/>
            </a:pPr>
            <a:r>
              <a:rPr b="1" lang="ca-ES" sz="2400" spc="-1" strike="noStrike">
                <a:solidFill>
                  <a:srgbClr val="000000"/>
                </a:solidFill>
                <a:latin typeface="Calibri"/>
                <a:ea typeface="Calibri"/>
              </a:rPr>
              <a:t>$currentDate </a:t>
            </a:r>
            <a:r>
              <a:rPr b="0" lang="ca-ES" sz="2400" spc="-1" strike="noStrike">
                <a:solidFill>
                  <a:srgbClr val="000000"/>
                </a:solidFill>
                <a:latin typeface="Calibri"/>
                <a:ea typeface="Calibri"/>
              </a:rPr>
              <a:t>estable el valor de un campo en la fecha actual, ya sea como fecha o marca de tiempo.</a:t>
            </a:r>
            <a:endParaRPr b="0" lang="ca-ES" sz="2400" spc="-1" strike="noStrike">
              <a:latin typeface="Arial"/>
            </a:endParaRPr>
          </a:p>
          <a:p>
            <a:pPr marL="343080" indent="-342720" algn="just">
              <a:lnSpc>
                <a:spcPct val="107000"/>
              </a:lnSpc>
              <a:buClr>
                <a:srgbClr val="000000"/>
              </a:buClr>
              <a:buFont typeface="Symbol"/>
              <a:buChar char=""/>
            </a:pPr>
            <a:r>
              <a:rPr b="1" lang="ca-ES" sz="2400" spc="-1" strike="noStrike">
                <a:solidFill>
                  <a:srgbClr val="000000"/>
                </a:solidFill>
                <a:latin typeface="Calibri"/>
                <a:ea typeface="Calibri"/>
              </a:rPr>
              <a:t>$inc </a:t>
            </a:r>
            <a:r>
              <a:rPr b="0" lang="ca-ES" sz="2400" spc="-1" strike="noStrike">
                <a:solidFill>
                  <a:srgbClr val="000000"/>
                </a:solidFill>
                <a:latin typeface="Calibri"/>
                <a:ea typeface="Calibri"/>
              </a:rPr>
              <a:t>incrementa el valor del campo en la cantidad especificada</a:t>
            </a:r>
            <a:endParaRPr b="0" lang="ca-ES" sz="2400" spc="-1" strike="noStrike">
              <a:latin typeface="Arial"/>
            </a:endParaRPr>
          </a:p>
          <a:p>
            <a:pPr marL="343080" indent="-342720" algn="just">
              <a:lnSpc>
                <a:spcPct val="107000"/>
              </a:lnSpc>
              <a:buClr>
                <a:srgbClr val="000000"/>
              </a:buClr>
              <a:buFont typeface="Symbol"/>
              <a:buChar char=""/>
            </a:pPr>
            <a:r>
              <a:rPr b="1" lang="ca-ES" sz="2400" spc="-1" strike="noStrike">
                <a:solidFill>
                  <a:srgbClr val="000000"/>
                </a:solidFill>
                <a:latin typeface="Calibri"/>
                <a:ea typeface="Calibri"/>
              </a:rPr>
              <a:t>$min </a:t>
            </a:r>
            <a:r>
              <a:rPr b="0" lang="ca-ES" sz="2400" spc="-1" strike="noStrike">
                <a:solidFill>
                  <a:srgbClr val="000000"/>
                </a:solidFill>
                <a:latin typeface="Calibri"/>
                <a:ea typeface="Calibri"/>
              </a:rPr>
              <a:t>sólo actualiza el campo si el valor especificado es menor que el valor del campo existente</a:t>
            </a:r>
            <a:endParaRPr b="0" lang="ca-ES" sz="2400" spc="-1" strike="noStrike">
              <a:latin typeface="Arial"/>
            </a:endParaRPr>
          </a:p>
          <a:p>
            <a:pPr marL="343080" indent="-342720" algn="just">
              <a:lnSpc>
                <a:spcPct val="107000"/>
              </a:lnSpc>
              <a:buClr>
                <a:srgbClr val="000000"/>
              </a:buClr>
              <a:buFont typeface="Symbol"/>
              <a:buChar char=""/>
            </a:pPr>
            <a:r>
              <a:rPr b="1" lang="ca-ES" sz="2400" spc="-1" strike="noStrike">
                <a:solidFill>
                  <a:srgbClr val="000000"/>
                </a:solidFill>
                <a:latin typeface="Calibri"/>
                <a:ea typeface="Calibri"/>
              </a:rPr>
              <a:t>$max </a:t>
            </a:r>
            <a:r>
              <a:rPr b="0" lang="ca-ES" sz="2400" spc="-1" strike="noStrike">
                <a:solidFill>
                  <a:srgbClr val="000000"/>
                </a:solidFill>
                <a:latin typeface="Calibri"/>
                <a:ea typeface="Calibri"/>
              </a:rPr>
              <a:t>sólo actualiza el campo si el valor especificado es mayor que el valor del campo existente</a:t>
            </a:r>
            <a:endParaRPr b="0" lang="ca-ES" sz="2400" spc="-1" strike="noStrike">
              <a:latin typeface="Arial"/>
            </a:endParaRPr>
          </a:p>
          <a:p>
            <a:pPr marL="343080" indent="-342720" algn="just">
              <a:lnSpc>
                <a:spcPct val="107000"/>
              </a:lnSpc>
              <a:buClr>
                <a:srgbClr val="000000"/>
              </a:buClr>
              <a:buFont typeface="Symbol"/>
              <a:buChar char=""/>
            </a:pPr>
            <a:r>
              <a:rPr b="1" lang="ca-ES" sz="2400" spc="-1" strike="noStrike">
                <a:solidFill>
                  <a:srgbClr val="000000"/>
                </a:solidFill>
                <a:latin typeface="Calibri"/>
                <a:ea typeface="Calibri"/>
              </a:rPr>
              <a:t>$rename </a:t>
            </a:r>
            <a:r>
              <a:rPr b="0" lang="ca-ES" sz="2400" spc="-1" strike="noStrike">
                <a:solidFill>
                  <a:srgbClr val="000000"/>
                </a:solidFill>
                <a:latin typeface="Calibri"/>
                <a:ea typeface="Calibri"/>
              </a:rPr>
              <a:t>renombra un campo</a:t>
            </a:r>
            <a:endParaRPr b="0" lang="ca-ES" sz="2400" spc="-1" strike="noStrike">
              <a:latin typeface="Arial"/>
            </a:endParaRPr>
          </a:p>
          <a:p>
            <a:pPr marL="343080" indent="-342720" algn="just">
              <a:lnSpc>
                <a:spcPct val="107000"/>
              </a:lnSpc>
              <a:spcAft>
                <a:spcPts val="799"/>
              </a:spcAft>
              <a:buClr>
                <a:srgbClr val="000000"/>
              </a:buClr>
              <a:buFont typeface="Symbol"/>
              <a:buChar char=""/>
            </a:pPr>
            <a:r>
              <a:rPr b="1" lang="ca-ES" sz="2400" spc="-1" strike="noStrike">
                <a:solidFill>
                  <a:srgbClr val="000000"/>
                </a:solidFill>
                <a:latin typeface="Calibri"/>
                <a:ea typeface="Calibri"/>
              </a:rPr>
              <a:t>$unset </a:t>
            </a:r>
            <a:r>
              <a:rPr b="0" lang="ca-ES" sz="2400" spc="-1" strike="noStrike">
                <a:solidFill>
                  <a:srgbClr val="000000"/>
                </a:solidFill>
                <a:latin typeface="Calibri"/>
                <a:ea typeface="Calibri"/>
              </a:rPr>
              <a:t>elimina el campo especificado de un documento</a:t>
            </a:r>
            <a:endParaRPr b="0" lang="ca-ES" sz="24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0" name="Group 1"/>
          <p:cNvGrpSpPr/>
          <p:nvPr/>
        </p:nvGrpSpPr>
        <p:grpSpPr>
          <a:xfrm>
            <a:off x="-1084320" y="240120"/>
            <a:ext cx="10085040" cy="1076040"/>
            <a:chOff x="-1084320" y="240120"/>
            <a:chExt cx="10085040" cy="1076040"/>
          </a:xfrm>
        </p:grpSpPr>
        <p:pic>
          <p:nvPicPr>
            <p:cNvPr id="201" name="Imagen 4" descr=""/>
            <p:cNvPicPr/>
            <p:nvPr/>
          </p:nvPicPr>
          <p:blipFill>
            <a:blip r:embed="rId1"/>
            <a:stretch/>
          </p:blipFill>
          <p:spPr>
            <a:xfrm>
              <a:off x="0" y="240120"/>
              <a:ext cx="9000720" cy="1076040"/>
            </a:xfrm>
            <a:prstGeom prst="rect">
              <a:avLst/>
            </a:prstGeom>
            <a:ln>
              <a:noFill/>
            </a:ln>
          </p:spPr>
        </p:pic>
        <p:sp>
          <p:nvSpPr>
            <p:cNvPr id="202" name="CustomShape 2"/>
            <p:cNvSpPr/>
            <p:nvPr/>
          </p:nvSpPr>
          <p:spPr>
            <a:xfrm>
              <a:off x="-1084320" y="509040"/>
              <a:ext cx="85053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Modificadores de actualización de arrays </a:t>
              </a:r>
              <a:endParaRPr b="0" lang="ca-ES" sz="2800" spc="-1" strike="noStrike">
                <a:latin typeface="Arial"/>
              </a:endParaRPr>
            </a:p>
          </p:txBody>
        </p:sp>
      </p:grpSp>
      <p:sp>
        <p:nvSpPr>
          <p:cNvPr id="203" name="CustomShape 3"/>
          <p:cNvSpPr/>
          <p:nvPr/>
        </p:nvSpPr>
        <p:spPr>
          <a:xfrm>
            <a:off x="155160" y="1328040"/>
            <a:ext cx="11784240" cy="7279200"/>
          </a:xfrm>
          <a:prstGeom prst="rect">
            <a:avLst/>
          </a:prstGeom>
          <a:noFill/>
          <a:ln>
            <a:noFill/>
          </a:ln>
        </p:spPr>
        <p:style>
          <a:lnRef idx="0"/>
          <a:fillRef idx="0"/>
          <a:effectRef idx="0"/>
          <a:fontRef idx="minor"/>
        </p:style>
        <p:txBody>
          <a:bodyPr lIns="90000" rIns="90000" tIns="45000" bIns="45000"/>
          <a:p>
            <a:pPr marL="343080" indent="-342720" algn="just">
              <a:lnSpc>
                <a:spcPct val="107000"/>
              </a:lnSpc>
              <a:buClr>
                <a:srgbClr val="000000"/>
              </a:buClr>
              <a:buFont typeface="Symbol"/>
              <a:buChar char=""/>
            </a:pPr>
            <a:r>
              <a:rPr b="0" lang="ca-ES" sz="2100" spc="-1" strike="noStrike">
                <a:solidFill>
                  <a:srgbClr val="000000"/>
                </a:solidFill>
                <a:latin typeface="Calibri"/>
                <a:ea typeface="Calibri"/>
              </a:rPr>
              <a:t>El operador </a:t>
            </a:r>
            <a:r>
              <a:rPr b="1" lang="ca-ES" sz="2100" spc="-1" strike="noStrike">
                <a:solidFill>
                  <a:srgbClr val="000000"/>
                </a:solidFill>
                <a:latin typeface="Calibri"/>
                <a:ea typeface="Calibri"/>
              </a:rPr>
              <a:t>$</a:t>
            </a:r>
            <a:r>
              <a:rPr b="0" lang="ca-ES" sz="2100" spc="-1" strike="noStrike">
                <a:solidFill>
                  <a:srgbClr val="000000"/>
                </a:solidFill>
                <a:latin typeface="Calibri"/>
                <a:ea typeface="Calibri"/>
              </a:rPr>
              <a:t> actúa como marcador de posición para actualizar el primer elemento que coincide con la condición de consulta.</a:t>
            </a:r>
            <a:endParaRPr b="0" lang="ca-ES" sz="2100" spc="-1" strike="noStrike">
              <a:latin typeface="Arial"/>
            </a:endParaRPr>
          </a:p>
          <a:p>
            <a:pPr marL="343080" indent="-342720" algn="just">
              <a:lnSpc>
                <a:spcPct val="107000"/>
              </a:lnSpc>
              <a:buClr>
                <a:srgbClr val="000000"/>
              </a:buClr>
              <a:buFont typeface="Symbol"/>
              <a:buChar char=""/>
            </a:pPr>
            <a:r>
              <a:rPr b="0" lang="ca-ES" sz="2100" spc="-1" strike="noStrike">
                <a:solidFill>
                  <a:srgbClr val="000000"/>
                </a:solidFill>
                <a:latin typeface="Calibri"/>
                <a:ea typeface="Calibri"/>
              </a:rPr>
              <a:t>El operador </a:t>
            </a:r>
            <a:r>
              <a:rPr b="1" lang="ca-ES" sz="2100" spc="-1" strike="noStrike">
                <a:solidFill>
                  <a:srgbClr val="000000"/>
                </a:solidFill>
                <a:latin typeface="Calibri"/>
                <a:ea typeface="Calibri"/>
              </a:rPr>
              <a:t>$[]</a:t>
            </a:r>
            <a:r>
              <a:rPr b="0" lang="ca-ES" sz="2100" spc="-1" strike="noStrike">
                <a:solidFill>
                  <a:srgbClr val="000000"/>
                </a:solidFill>
                <a:latin typeface="Calibri"/>
                <a:ea typeface="Calibri"/>
              </a:rPr>
              <a:t> actúa como marcador de posición para actualizar todos los elementos en un array para los documentos que coinciden con la condición de consulta.</a:t>
            </a:r>
            <a:endParaRPr b="0" lang="ca-ES" sz="2100" spc="-1" strike="noStrike">
              <a:latin typeface="Arial"/>
            </a:endParaRPr>
          </a:p>
          <a:p>
            <a:pPr marL="343080" indent="-342720" algn="just">
              <a:lnSpc>
                <a:spcPct val="107000"/>
              </a:lnSpc>
              <a:buClr>
                <a:srgbClr val="000000"/>
              </a:buClr>
              <a:buFont typeface="Symbol"/>
              <a:buChar char=""/>
            </a:pPr>
            <a:r>
              <a:rPr b="0" lang="ca-ES" sz="2100" spc="-1" strike="noStrike">
                <a:solidFill>
                  <a:srgbClr val="000000"/>
                </a:solidFill>
                <a:latin typeface="Calibri"/>
                <a:ea typeface="Calibri"/>
              </a:rPr>
              <a:t>El operador </a:t>
            </a:r>
            <a:r>
              <a:rPr b="1" lang="ca-ES" sz="2100" spc="-1" strike="noStrike">
                <a:solidFill>
                  <a:srgbClr val="000000"/>
                </a:solidFill>
                <a:latin typeface="Calibri"/>
                <a:ea typeface="Calibri"/>
              </a:rPr>
              <a:t>$[ &lt;identificación&gt; ] </a:t>
            </a:r>
            <a:r>
              <a:rPr b="0" lang="ca-ES" sz="2100" spc="-1" strike="noStrike">
                <a:solidFill>
                  <a:srgbClr val="000000"/>
                </a:solidFill>
                <a:latin typeface="Calibri"/>
                <a:ea typeface="Calibri"/>
              </a:rPr>
              <a:t>Actúa como marcador de posición para actualizar todos los elementos que coinciden con la condición arrayFilters para los documentos que coinciden con la condición de consulta.</a:t>
            </a:r>
            <a:endParaRPr b="0" lang="ca-ES" sz="2100" spc="-1" strike="noStrike">
              <a:latin typeface="Arial"/>
            </a:endParaRPr>
          </a:p>
          <a:p>
            <a:pPr marL="343080" indent="-342720" algn="just">
              <a:lnSpc>
                <a:spcPct val="107000"/>
              </a:lnSpc>
              <a:buClr>
                <a:srgbClr val="000000"/>
              </a:buClr>
              <a:buFont typeface="Symbol"/>
              <a:buChar char=""/>
            </a:pPr>
            <a:r>
              <a:rPr b="0" lang="ca-ES" sz="2100" spc="-1" strike="noStrike">
                <a:solidFill>
                  <a:srgbClr val="000000"/>
                </a:solidFill>
                <a:latin typeface="Calibri"/>
                <a:ea typeface="Calibri"/>
              </a:rPr>
              <a:t>El parámetro </a:t>
            </a:r>
            <a:r>
              <a:rPr b="1" lang="ca-ES" sz="2100" spc="-1" strike="noStrike">
                <a:solidFill>
                  <a:srgbClr val="000000"/>
                </a:solidFill>
                <a:latin typeface="Calibri"/>
                <a:ea typeface="Calibri"/>
              </a:rPr>
              <a:t>arrayFilters</a:t>
            </a:r>
            <a:r>
              <a:rPr b="0" lang="ca-ES" sz="2100" spc="-1" strike="noStrike">
                <a:solidFill>
                  <a:srgbClr val="000000"/>
                </a:solidFill>
                <a:latin typeface="Calibri"/>
                <a:ea typeface="Calibri"/>
              </a:rPr>
              <a:t> especifica qué elementos a modificar en un campo del array.</a:t>
            </a:r>
            <a:endParaRPr b="0" lang="ca-ES" sz="2100" spc="-1" strike="noStrike">
              <a:latin typeface="Arial"/>
            </a:endParaRPr>
          </a:p>
          <a:p>
            <a:pPr marL="343080" indent="-342720" algn="just">
              <a:lnSpc>
                <a:spcPct val="107000"/>
              </a:lnSpc>
              <a:buClr>
                <a:srgbClr val="000000"/>
              </a:buClr>
              <a:buFont typeface="Symbol"/>
              <a:buChar char=""/>
            </a:pPr>
            <a:r>
              <a:rPr b="1" lang="ca-ES" sz="2100" spc="-1" strike="noStrike">
                <a:solidFill>
                  <a:srgbClr val="000000"/>
                </a:solidFill>
                <a:latin typeface="Calibri"/>
                <a:ea typeface="Calibri"/>
              </a:rPr>
              <a:t>$addToSet </a:t>
            </a:r>
            <a:r>
              <a:rPr b="0" lang="ca-ES" sz="2100" spc="-1" strike="noStrike">
                <a:solidFill>
                  <a:srgbClr val="000000"/>
                </a:solidFill>
                <a:latin typeface="Calibri"/>
                <a:ea typeface="Calibri"/>
              </a:rPr>
              <a:t>Agrega elementos a un array solo si todavía no existen en el conjunto.</a:t>
            </a:r>
            <a:endParaRPr b="0" lang="ca-ES" sz="2100" spc="-1" strike="noStrike">
              <a:latin typeface="Arial"/>
            </a:endParaRPr>
          </a:p>
          <a:p>
            <a:pPr lvl="1" marL="743040" indent="-285480" algn="just">
              <a:lnSpc>
                <a:spcPct val="107000"/>
              </a:lnSpc>
              <a:buClr>
                <a:srgbClr val="000000"/>
              </a:buClr>
              <a:buFont typeface="Courier New"/>
              <a:buChar char="o"/>
            </a:pPr>
            <a:r>
              <a:rPr b="0" lang="ca-ES" sz="2100" spc="-1" strike="noStrike">
                <a:solidFill>
                  <a:srgbClr val="000000"/>
                </a:solidFill>
                <a:latin typeface="Calibri"/>
                <a:ea typeface="Calibri"/>
              </a:rPr>
              <a:t>Para especificar un &lt;campo&gt; en un documento incrustado o un arrya se usa la notación punto.</a:t>
            </a:r>
            <a:endParaRPr b="0" lang="ca-ES" sz="2100" spc="-1" strike="noStrike">
              <a:latin typeface="Arial"/>
            </a:endParaRPr>
          </a:p>
          <a:p>
            <a:pPr lvl="1" marL="743040" indent="-285480" algn="just">
              <a:lnSpc>
                <a:spcPct val="107000"/>
              </a:lnSpc>
              <a:buClr>
                <a:srgbClr val="000000"/>
              </a:buClr>
              <a:buFont typeface="Courier New"/>
              <a:buChar char="o"/>
            </a:pPr>
            <a:r>
              <a:rPr b="0" lang="ca-ES" sz="2100" spc="-1" strike="noStrike">
                <a:solidFill>
                  <a:srgbClr val="000000"/>
                </a:solidFill>
                <a:latin typeface="Calibri"/>
                <a:ea typeface="Calibri"/>
              </a:rPr>
              <a:t>No garantiza un orden particular de elementos en el array modificado.</a:t>
            </a:r>
            <a:endParaRPr b="0" lang="ca-ES" sz="2100" spc="-1" strike="noStrike">
              <a:latin typeface="Arial"/>
            </a:endParaRPr>
          </a:p>
          <a:p>
            <a:pPr lvl="1" marL="743040" indent="-285480" algn="just">
              <a:lnSpc>
                <a:spcPct val="107000"/>
              </a:lnSpc>
              <a:buClr>
                <a:srgbClr val="000000"/>
              </a:buClr>
              <a:buFont typeface="Courier New"/>
              <a:buChar char="o"/>
            </a:pPr>
            <a:r>
              <a:rPr b="0" lang="ca-ES" sz="2100" spc="-1" strike="noStrike">
                <a:solidFill>
                  <a:srgbClr val="000000"/>
                </a:solidFill>
                <a:latin typeface="Calibri"/>
                <a:ea typeface="Calibri"/>
              </a:rPr>
              <a:t>Si el valor es un array, </a:t>
            </a:r>
            <a:r>
              <a:rPr b="1" lang="ca-ES" sz="2100" spc="-1" strike="noStrike">
                <a:solidFill>
                  <a:srgbClr val="000000"/>
                </a:solidFill>
                <a:latin typeface="Calibri"/>
                <a:ea typeface="Calibri"/>
              </a:rPr>
              <a:t>$addToSet </a:t>
            </a:r>
            <a:r>
              <a:rPr b="0" lang="ca-ES" sz="2100" spc="-1" strike="noStrike">
                <a:solidFill>
                  <a:srgbClr val="000000"/>
                </a:solidFill>
                <a:latin typeface="Calibri"/>
                <a:ea typeface="Calibri"/>
              </a:rPr>
              <a:t>agrega el array completo como un solo elemento.</a:t>
            </a:r>
            <a:endParaRPr b="0" lang="ca-ES" sz="2100" spc="-1" strike="noStrike">
              <a:latin typeface="Arial"/>
            </a:endParaRPr>
          </a:p>
          <a:p>
            <a:pPr marL="343080" indent="-342720" algn="just">
              <a:lnSpc>
                <a:spcPct val="107000"/>
              </a:lnSpc>
              <a:buClr>
                <a:srgbClr val="000000"/>
              </a:buClr>
              <a:buFont typeface="Symbol"/>
              <a:buChar char=""/>
            </a:pPr>
            <a:r>
              <a:rPr b="1" lang="ca-ES" sz="2100" spc="-1" strike="noStrike">
                <a:solidFill>
                  <a:srgbClr val="000000"/>
                </a:solidFill>
                <a:latin typeface="Calibri"/>
                <a:ea typeface="Calibri"/>
              </a:rPr>
              <a:t>$pop </a:t>
            </a:r>
            <a:r>
              <a:rPr b="0" lang="ca-ES" sz="2100" spc="-1" strike="noStrike">
                <a:solidFill>
                  <a:srgbClr val="000000"/>
                </a:solidFill>
                <a:latin typeface="Calibri"/>
                <a:ea typeface="Calibri"/>
              </a:rPr>
              <a:t>Elimina el primer o el último elemento de un arreglo</a:t>
            </a:r>
            <a:endParaRPr b="0" lang="ca-ES" sz="2100" spc="-1" strike="noStrike">
              <a:latin typeface="Arial"/>
            </a:endParaRPr>
          </a:p>
          <a:p>
            <a:pPr marL="343080" indent="-342720" algn="just">
              <a:lnSpc>
                <a:spcPct val="107000"/>
              </a:lnSpc>
              <a:buClr>
                <a:srgbClr val="000000"/>
              </a:buClr>
              <a:buFont typeface="Symbol"/>
              <a:buChar char=""/>
            </a:pPr>
            <a:r>
              <a:rPr b="1" lang="ca-ES" sz="2100" spc="-1" strike="noStrike">
                <a:solidFill>
                  <a:srgbClr val="000000"/>
                </a:solidFill>
                <a:latin typeface="Calibri"/>
                <a:ea typeface="Calibri"/>
              </a:rPr>
              <a:t>$push </a:t>
            </a:r>
            <a:r>
              <a:rPr b="0" lang="ca-ES" sz="2100" spc="-1" strike="noStrike">
                <a:solidFill>
                  <a:srgbClr val="000000"/>
                </a:solidFill>
                <a:latin typeface="Calibri"/>
                <a:ea typeface="Calibri"/>
              </a:rPr>
              <a:t>Agrega un elemento a un array</a:t>
            </a:r>
            <a:endParaRPr b="0" lang="ca-ES" sz="2100" spc="-1" strike="noStrike">
              <a:latin typeface="Arial"/>
            </a:endParaRPr>
          </a:p>
          <a:p>
            <a:pPr marL="343080" indent="-342720" algn="just">
              <a:lnSpc>
                <a:spcPct val="107000"/>
              </a:lnSpc>
              <a:buClr>
                <a:srgbClr val="000000"/>
              </a:buClr>
              <a:buFont typeface="Symbol"/>
              <a:buChar char=""/>
            </a:pPr>
            <a:r>
              <a:rPr b="1" lang="ca-ES" sz="2100" spc="-1" strike="noStrike">
                <a:solidFill>
                  <a:srgbClr val="000000"/>
                </a:solidFill>
                <a:latin typeface="Calibri"/>
                <a:ea typeface="Calibri"/>
              </a:rPr>
              <a:t>$pull </a:t>
            </a:r>
            <a:r>
              <a:rPr b="0" lang="ca-ES" sz="2100" spc="-1" strike="noStrike">
                <a:solidFill>
                  <a:srgbClr val="000000"/>
                </a:solidFill>
                <a:latin typeface="Calibri"/>
                <a:ea typeface="Calibri"/>
              </a:rPr>
              <a:t>Elimina todos los elementos de la matriz que coinciden con una consulta especificada</a:t>
            </a:r>
            <a:endParaRPr b="0" lang="ca-ES" sz="2100" spc="-1" strike="noStrike">
              <a:latin typeface="Arial"/>
            </a:endParaRPr>
          </a:p>
          <a:p>
            <a:pPr marL="343080" indent="-342720" algn="just">
              <a:lnSpc>
                <a:spcPct val="107000"/>
              </a:lnSpc>
              <a:spcAft>
                <a:spcPts val="799"/>
              </a:spcAft>
              <a:buClr>
                <a:srgbClr val="000000"/>
              </a:buClr>
              <a:buFont typeface="Symbol"/>
              <a:buChar char=""/>
            </a:pPr>
            <a:r>
              <a:rPr b="1" lang="ca-ES" sz="2100" spc="-1" strike="noStrike">
                <a:solidFill>
                  <a:srgbClr val="000000"/>
                </a:solidFill>
                <a:latin typeface="Calibri"/>
                <a:ea typeface="Calibri"/>
              </a:rPr>
              <a:t>$pullAll </a:t>
            </a:r>
            <a:r>
              <a:rPr b="0" lang="ca-ES" sz="2100" spc="-1" strike="noStrike">
                <a:solidFill>
                  <a:srgbClr val="000000"/>
                </a:solidFill>
                <a:latin typeface="Calibri"/>
                <a:ea typeface="Calibri"/>
              </a:rPr>
              <a:t>Elimina todos los valores coincidentes de un arreglo</a:t>
            </a:r>
            <a:endParaRPr b="0" lang="ca-ES" sz="21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4" name="Group 1"/>
          <p:cNvGrpSpPr/>
          <p:nvPr/>
        </p:nvGrpSpPr>
        <p:grpSpPr>
          <a:xfrm>
            <a:off x="-366840" y="240120"/>
            <a:ext cx="9367560" cy="1076040"/>
            <a:chOff x="-366840" y="240120"/>
            <a:chExt cx="9367560" cy="1076040"/>
          </a:xfrm>
        </p:grpSpPr>
        <p:pic>
          <p:nvPicPr>
            <p:cNvPr id="205" name="Imagen 4" descr=""/>
            <p:cNvPicPr/>
            <p:nvPr/>
          </p:nvPicPr>
          <p:blipFill>
            <a:blip r:embed="rId1"/>
            <a:stretch/>
          </p:blipFill>
          <p:spPr>
            <a:xfrm>
              <a:off x="0" y="240120"/>
              <a:ext cx="9000720" cy="1076040"/>
            </a:xfrm>
            <a:prstGeom prst="rect">
              <a:avLst/>
            </a:prstGeom>
            <a:ln>
              <a:noFill/>
            </a:ln>
          </p:spPr>
        </p:pic>
        <p:sp>
          <p:nvSpPr>
            <p:cNvPr id="206" name="CustomShape 2"/>
            <p:cNvSpPr/>
            <p:nvPr/>
          </p:nvSpPr>
          <p:spPr>
            <a:xfrm>
              <a:off x="-366840" y="509040"/>
              <a:ext cx="29001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Agregaciones</a:t>
              </a:r>
              <a:endParaRPr b="0" lang="ca-ES" sz="2800" spc="-1" strike="noStrike">
                <a:latin typeface="Arial"/>
              </a:endParaRPr>
            </a:p>
          </p:txBody>
        </p:sp>
      </p:grpSp>
      <p:sp>
        <p:nvSpPr>
          <p:cNvPr id="207" name="CustomShape 3"/>
          <p:cNvSpPr/>
          <p:nvPr/>
        </p:nvSpPr>
        <p:spPr>
          <a:xfrm>
            <a:off x="164160" y="1316160"/>
            <a:ext cx="11547000" cy="743004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Clr>
                <a:srgbClr val="000000"/>
              </a:buClr>
              <a:buFont typeface="Symbol"/>
              <a:buChar char=""/>
            </a:pPr>
            <a:r>
              <a:rPr b="0" lang="ca-ES" sz="2200" spc="-1" strike="noStrike">
                <a:solidFill>
                  <a:srgbClr val="000000"/>
                </a:solidFill>
                <a:latin typeface="Calibri"/>
                <a:ea typeface="Calibri"/>
              </a:rPr>
              <a:t>Las operaciones de agregación procesan registros de datos y devuelven el resultado calculado.</a:t>
            </a:r>
            <a:endParaRPr b="0" lang="ca-ES" sz="2200" spc="-1" strike="noStrike">
              <a:latin typeface="Arial"/>
            </a:endParaRPr>
          </a:p>
          <a:p>
            <a:pPr marL="343080" indent="-342720" algn="just">
              <a:lnSpc>
                <a:spcPct val="150000"/>
              </a:lnSpc>
              <a:buClr>
                <a:srgbClr val="000000"/>
              </a:buClr>
              <a:buFont typeface="Symbol"/>
              <a:buChar char=""/>
            </a:pPr>
            <a:r>
              <a:rPr b="0" lang="ca-ES" sz="2200" spc="-1" strike="noStrike">
                <a:solidFill>
                  <a:srgbClr val="000000"/>
                </a:solidFill>
                <a:latin typeface="Calibri"/>
                <a:ea typeface="Calibri"/>
              </a:rPr>
              <a:t>Estas operaciones agrupan valores de varios documentos y pueden realizar una variedad de operaciones en los datos agrupados para obtener un único resultado.</a:t>
            </a:r>
            <a:endParaRPr b="0" lang="ca-ES" sz="2200" spc="-1" strike="noStrike">
              <a:latin typeface="Arial"/>
            </a:endParaRPr>
          </a:p>
          <a:p>
            <a:pPr marL="343080" indent="-342720" algn="just">
              <a:lnSpc>
                <a:spcPct val="150000"/>
              </a:lnSpc>
              <a:spcAft>
                <a:spcPts val="799"/>
              </a:spcAft>
              <a:buClr>
                <a:srgbClr val="000000"/>
              </a:buClr>
              <a:buFont typeface="Symbol"/>
              <a:buChar char=""/>
            </a:pPr>
            <a:r>
              <a:rPr b="0" lang="ca-ES" sz="2200" spc="-1" strike="noStrike">
                <a:solidFill>
                  <a:srgbClr val="000000"/>
                </a:solidFill>
                <a:latin typeface="Calibri"/>
                <a:ea typeface="Calibri"/>
              </a:rPr>
              <a:t>El marco de agregación de MongoDB se basa en el concepto de canalización de procesamiento de datos. Los documentos entran en una “tubería” de etapas que transforma los documentos en un resultado.</a:t>
            </a:r>
            <a:endParaRPr b="0" lang="ca-ES" sz="2200" spc="-1" strike="noStrike">
              <a:latin typeface="Arial"/>
            </a:endParaRPr>
          </a:p>
          <a:p>
            <a:pPr marL="343080" indent="-342720" algn="just">
              <a:lnSpc>
                <a:spcPct val="150000"/>
              </a:lnSpc>
              <a:spcAft>
                <a:spcPts val="799"/>
              </a:spcAft>
              <a:buClr>
                <a:srgbClr val="000000"/>
              </a:buClr>
              <a:buFont typeface="Symbol"/>
              <a:buChar char=""/>
            </a:pPr>
            <a:r>
              <a:rPr b="0" lang="ca-ES" sz="2200" spc="-1" strike="noStrike">
                <a:solidFill>
                  <a:srgbClr val="000000"/>
                </a:solidFill>
                <a:latin typeface="Calibri"/>
                <a:ea typeface="Calibri"/>
              </a:rPr>
              <a:t>En el método db.collection.aggregate y el método db.aggregate, las etapas de canalización (pipes) aparecen en un array. Los documentos pasan por las etapas en secuencia.</a:t>
            </a:r>
            <a:endParaRPr b="0" lang="ca-ES" sz="2200" spc="-1" strike="noStrike">
              <a:latin typeface="Arial"/>
            </a:endParaRPr>
          </a:p>
          <a:p>
            <a:pPr marL="343080" indent="-342720" algn="just">
              <a:lnSpc>
                <a:spcPct val="150000"/>
              </a:lnSpc>
              <a:spcAft>
                <a:spcPts val="799"/>
              </a:spcAft>
              <a:buClr>
                <a:srgbClr val="000000"/>
              </a:buClr>
              <a:buFont typeface="Symbol"/>
              <a:buChar char=""/>
            </a:pPr>
            <a:r>
              <a:rPr b="0" lang="ca-ES" sz="2200" spc="-1" strike="noStrike">
                <a:solidFill>
                  <a:srgbClr val="000000"/>
                </a:solidFill>
                <a:latin typeface="Calibri"/>
                <a:ea typeface="Calibri"/>
              </a:rPr>
              <a:t>Todas las etapas excepto $out y $geoNear pueden aparecer varias veces en una tubería (pipes)</a:t>
            </a:r>
            <a:endParaRPr b="0" lang="ca-ES" sz="2200" spc="-1" strike="noStrike">
              <a:latin typeface="Arial"/>
            </a:endParaRPr>
          </a:p>
          <a:p>
            <a:pPr algn="just">
              <a:lnSpc>
                <a:spcPct val="150000"/>
              </a:lnSpc>
              <a:spcAft>
                <a:spcPts val="799"/>
              </a:spcAft>
            </a:pPr>
            <a:endParaRPr b="0" lang="ca-ES" sz="22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8" name="Group 1"/>
          <p:cNvGrpSpPr/>
          <p:nvPr/>
        </p:nvGrpSpPr>
        <p:grpSpPr>
          <a:xfrm>
            <a:off x="-366840" y="240120"/>
            <a:ext cx="9367560" cy="1076040"/>
            <a:chOff x="-366840" y="240120"/>
            <a:chExt cx="9367560" cy="1076040"/>
          </a:xfrm>
        </p:grpSpPr>
        <p:pic>
          <p:nvPicPr>
            <p:cNvPr id="209" name="Imagen 4" descr=""/>
            <p:cNvPicPr/>
            <p:nvPr/>
          </p:nvPicPr>
          <p:blipFill>
            <a:blip r:embed="rId1"/>
            <a:stretch/>
          </p:blipFill>
          <p:spPr>
            <a:xfrm>
              <a:off x="0" y="240120"/>
              <a:ext cx="9000720" cy="1076040"/>
            </a:xfrm>
            <a:prstGeom prst="rect">
              <a:avLst/>
            </a:prstGeom>
            <a:ln>
              <a:noFill/>
            </a:ln>
          </p:spPr>
        </p:pic>
        <p:sp>
          <p:nvSpPr>
            <p:cNvPr id="210" name="CustomShape 2"/>
            <p:cNvSpPr/>
            <p:nvPr/>
          </p:nvSpPr>
          <p:spPr>
            <a:xfrm>
              <a:off x="-366840" y="509040"/>
              <a:ext cx="29001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Agregaciones</a:t>
              </a:r>
              <a:endParaRPr b="0" lang="ca-ES" sz="2800" spc="-1" strike="noStrike">
                <a:latin typeface="Arial"/>
              </a:endParaRPr>
            </a:p>
          </p:txBody>
        </p:sp>
      </p:grpSp>
      <p:pic>
        <p:nvPicPr>
          <p:cNvPr id="211" name="Imagen 6" descr=""/>
          <p:cNvPicPr/>
          <p:nvPr/>
        </p:nvPicPr>
        <p:blipFill>
          <a:blip r:embed="rId2"/>
          <a:stretch/>
        </p:blipFill>
        <p:spPr>
          <a:xfrm>
            <a:off x="424080" y="1487880"/>
            <a:ext cx="10627560" cy="497376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2" name="Group 1"/>
          <p:cNvGrpSpPr/>
          <p:nvPr/>
        </p:nvGrpSpPr>
        <p:grpSpPr>
          <a:xfrm>
            <a:off x="-366840" y="240120"/>
            <a:ext cx="9367560" cy="1076040"/>
            <a:chOff x="-366840" y="240120"/>
            <a:chExt cx="9367560" cy="1076040"/>
          </a:xfrm>
        </p:grpSpPr>
        <p:pic>
          <p:nvPicPr>
            <p:cNvPr id="213" name="Imagen 4" descr=""/>
            <p:cNvPicPr/>
            <p:nvPr/>
          </p:nvPicPr>
          <p:blipFill>
            <a:blip r:embed="rId1"/>
            <a:stretch/>
          </p:blipFill>
          <p:spPr>
            <a:xfrm>
              <a:off x="0" y="240120"/>
              <a:ext cx="9000720" cy="1076040"/>
            </a:xfrm>
            <a:prstGeom prst="rect">
              <a:avLst/>
            </a:prstGeom>
            <a:ln>
              <a:noFill/>
            </a:ln>
          </p:spPr>
        </p:pic>
        <p:sp>
          <p:nvSpPr>
            <p:cNvPr id="214" name="CustomShape 2"/>
            <p:cNvSpPr/>
            <p:nvPr/>
          </p:nvSpPr>
          <p:spPr>
            <a:xfrm>
              <a:off x="-366840" y="509040"/>
              <a:ext cx="29001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Agregaciones</a:t>
              </a:r>
              <a:endParaRPr b="0" lang="ca-ES" sz="2800" spc="-1" strike="noStrike">
                <a:latin typeface="Arial"/>
              </a:endParaRPr>
            </a:p>
          </p:txBody>
        </p:sp>
      </p:grpSp>
      <p:sp>
        <p:nvSpPr>
          <p:cNvPr id="215" name="CustomShape 3"/>
          <p:cNvSpPr/>
          <p:nvPr/>
        </p:nvSpPr>
        <p:spPr>
          <a:xfrm>
            <a:off x="316440" y="1389240"/>
            <a:ext cx="10418400" cy="4795920"/>
          </a:xfrm>
          <a:prstGeom prst="rect">
            <a:avLst/>
          </a:prstGeom>
          <a:noFill/>
          <a:ln>
            <a:noFill/>
          </a:ln>
        </p:spPr>
        <p:style>
          <a:lnRef idx="0"/>
          <a:fillRef idx="0"/>
          <a:effectRef idx="0"/>
          <a:fontRef idx="minor"/>
        </p:style>
        <p:txBody>
          <a:bodyPr lIns="90000" rIns="90000" tIns="45000" bIns="45000"/>
          <a:p>
            <a:pPr algn="just">
              <a:lnSpc>
                <a:spcPct val="107000"/>
              </a:lnSpc>
              <a:spcAft>
                <a:spcPts val="799"/>
              </a:spcAft>
            </a:pPr>
            <a:r>
              <a:rPr b="0" lang="ca-ES" sz="1800" spc="-1" strike="noStrike">
                <a:solidFill>
                  <a:srgbClr val="000000"/>
                </a:solidFill>
                <a:latin typeface="Arial"/>
                <a:ea typeface="Calibri"/>
              </a:rPr>
              <a:t>En la primera etapa $match filtra los documentos por el campo estado y pasan a la próxima fase aquellos documentos que tienen el estado = “A”</a:t>
            </a:r>
            <a:endParaRPr b="0" lang="ca-ES" sz="1800" spc="-1" strike="noStrike">
              <a:latin typeface="Arial"/>
            </a:endParaRPr>
          </a:p>
          <a:p>
            <a:pPr algn="just">
              <a:lnSpc>
                <a:spcPct val="107000"/>
              </a:lnSpc>
              <a:spcAft>
                <a:spcPts val="799"/>
              </a:spcAft>
            </a:pPr>
            <a:r>
              <a:rPr b="0" lang="ca-ES" sz="1800" spc="-1" strike="noStrike">
                <a:solidFill>
                  <a:srgbClr val="000000"/>
                </a:solidFill>
                <a:latin typeface="Arial"/>
                <a:ea typeface="Calibri"/>
              </a:rPr>
              <a:t>En la segunda etapa el $group filtra los documentos por el campo cust_id para calcular la suma para cada clave.</a:t>
            </a:r>
            <a:endParaRPr b="0" lang="ca-ES" sz="1800" spc="-1" strike="noStrike">
              <a:latin typeface="Arial"/>
            </a:endParaRPr>
          </a:p>
          <a:p>
            <a:pPr algn="just">
              <a:lnSpc>
                <a:spcPct val="107000"/>
              </a:lnSpc>
              <a:spcAft>
                <a:spcPts val="799"/>
              </a:spcAft>
            </a:pPr>
            <a:r>
              <a:rPr b="0" lang="ca-ES" sz="1800" spc="-1" strike="noStrike">
                <a:solidFill>
                  <a:srgbClr val="000000"/>
                </a:solidFill>
                <a:latin typeface="Arial"/>
                <a:ea typeface="Calibri"/>
              </a:rPr>
              <a:t>Una vez entendido cómo funcionan las diferentes fases para la agregación veamos unos ejemplos donde utilizaremos las siguientes:</a:t>
            </a:r>
            <a:endParaRPr b="0" lang="ca-ES" sz="1800" spc="-1" strike="noStrike">
              <a:latin typeface="Arial"/>
            </a:endParaRPr>
          </a:p>
          <a:p>
            <a:pPr marL="343080" indent="-342720" algn="just">
              <a:lnSpc>
                <a:spcPct val="107000"/>
              </a:lnSpc>
              <a:buClr>
                <a:srgbClr val="000000"/>
              </a:buClr>
              <a:buFont typeface="Symbol"/>
              <a:buChar char=""/>
            </a:pPr>
            <a:r>
              <a:rPr b="1" lang="ca-ES" sz="1800" spc="-1" strike="noStrike">
                <a:solidFill>
                  <a:srgbClr val="000000"/>
                </a:solidFill>
                <a:latin typeface="Arial"/>
                <a:ea typeface="Calibri"/>
              </a:rPr>
              <a:t>$group </a:t>
            </a:r>
            <a:r>
              <a:rPr b="0" lang="ca-ES" sz="1800" spc="-1" strike="noStrike">
                <a:solidFill>
                  <a:srgbClr val="000000"/>
                </a:solidFill>
                <a:latin typeface="Arial"/>
                <a:ea typeface="Calibri"/>
              </a:rPr>
              <a:t>agrupa los documentos de entrada por una expresión de identificador especificada. Consume todos los documentos de entrada y genera un documento por cada grupo distinto.</a:t>
            </a:r>
            <a:endParaRPr b="0" lang="ca-ES" sz="1800" spc="-1" strike="noStrike">
              <a:latin typeface="Arial"/>
            </a:endParaRPr>
          </a:p>
          <a:p>
            <a:pPr marL="343080" indent="-342720" algn="just">
              <a:lnSpc>
                <a:spcPct val="107000"/>
              </a:lnSpc>
              <a:buClr>
                <a:srgbClr val="000000"/>
              </a:buClr>
              <a:buFont typeface="Symbol"/>
              <a:buChar char=""/>
            </a:pPr>
            <a:r>
              <a:rPr b="1" lang="ca-ES" sz="1800" spc="-1" strike="noStrike">
                <a:solidFill>
                  <a:srgbClr val="000000"/>
                </a:solidFill>
                <a:latin typeface="Arial"/>
                <a:ea typeface="Calibri"/>
              </a:rPr>
              <a:t>$project </a:t>
            </a:r>
            <a:r>
              <a:rPr b="0" lang="ca-ES" sz="1800" spc="-1" strike="noStrike">
                <a:solidFill>
                  <a:srgbClr val="000000"/>
                </a:solidFill>
                <a:latin typeface="Arial"/>
                <a:ea typeface="Calibri"/>
              </a:rPr>
              <a:t>pasa los documentos con los campos solicitados a la siguiente etapa. Los campos especificados pueden ser campos existentes de los documentos de entrada o campos recién calculados.</a:t>
            </a:r>
            <a:endParaRPr b="0" lang="ca-ES" sz="1800" spc="-1" strike="noStrike">
              <a:latin typeface="Arial"/>
            </a:endParaRPr>
          </a:p>
          <a:p>
            <a:pPr marL="343080" indent="-342720" algn="just">
              <a:lnSpc>
                <a:spcPct val="107000"/>
              </a:lnSpc>
              <a:buClr>
                <a:srgbClr val="000000"/>
              </a:buClr>
              <a:buFont typeface="Symbol"/>
              <a:buChar char=""/>
            </a:pPr>
            <a:r>
              <a:rPr b="1" lang="ca-ES" sz="1800" spc="-1" strike="noStrike">
                <a:solidFill>
                  <a:srgbClr val="000000"/>
                </a:solidFill>
                <a:latin typeface="Arial"/>
                <a:ea typeface="Calibri"/>
              </a:rPr>
              <a:t>$lookup </a:t>
            </a:r>
            <a:r>
              <a:rPr b="0" lang="ca-ES" sz="1800" spc="-1" strike="noStrike">
                <a:solidFill>
                  <a:srgbClr val="000000"/>
                </a:solidFill>
                <a:latin typeface="Arial"/>
                <a:ea typeface="Calibri"/>
              </a:rPr>
              <a:t>realiza una combinación left join con otra colección.</a:t>
            </a:r>
            <a:endParaRPr b="0" lang="ca-ES" sz="1800" spc="-1" strike="noStrike">
              <a:latin typeface="Arial"/>
            </a:endParaRPr>
          </a:p>
          <a:p>
            <a:pPr marL="343080" indent="-342720" algn="just">
              <a:lnSpc>
                <a:spcPct val="107000"/>
              </a:lnSpc>
              <a:buClr>
                <a:srgbClr val="000000"/>
              </a:buClr>
              <a:buFont typeface="Symbol"/>
              <a:buChar char=""/>
            </a:pPr>
            <a:r>
              <a:rPr b="1" lang="ca-ES" sz="1800" spc="-1" strike="noStrike">
                <a:solidFill>
                  <a:srgbClr val="000000"/>
                </a:solidFill>
                <a:latin typeface="Arial"/>
                <a:ea typeface="Calibri"/>
              </a:rPr>
              <a:t>$out </a:t>
            </a:r>
            <a:r>
              <a:rPr b="0" lang="ca-ES" sz="1800" spc="-1" strike="noStrike">
                <a:solidFill>
                  <a:srgbClr val="000000"/>
                </a:solidFill>
                <a:latin typeface="Arial"/>
                <a:ea typeface="Calibri"/>
              </a:rPr>
              <a:t>escribe el resultado de la agregación pipeline a una colección.</a:t>
            </a:r>
            <a:endParaRPr b="0" lang="ca-ES" sz="1800" spc="-1" strike="noStrike">
              <a:latin typeface="Arial"/>
            </a:endParaRPr>
          </a:p>
          <a:p>
            <a:pPr marL="343080" indent="-342720" algn="just">
              <a:lnSpc>
                <a:spcPct val="107000"/>
              </a:lnSpc>
              <a:buClr>
                <a:srgbClr val="000000"/>
              </a:buClr>
              <a:buFont typeface="Symbol"/>
              <a:buChar char=""/>
            </a:pPr>
            <a:r>
              <a:rPr b="1" lang="ca-ES" sz="1800" spc="-1" strike="noStrike">
                <a:solidFill>
                  <a:srgbClr val="000000"/>
                </a:solidFill>
                <a:latin typeface="Arial"/>
                <a:ea typeface="Calibri"/>
              </a:rPr>
              <a:t>$set </a:t>
            </a:r>
            <a:r>
              <a:rPr b="0" lang="ca-ES" sz="1800" spc="-1" strike="noStrike">
                <a:solidFill>
                  <a:srgbClr val="000000"/>
                </a:solidFill>
                <a:latin typeface="Arial"/>
                <a:ea typeface="Calibri"/>
              </a:rPr>
              <a:t>agrega nuevos campos a los documentos</a:t>
            </a:r>
            <a:endParaRPr b="0" lang="ca-ES" sz="1800" spc="-1" strike="noStrike">
              <a:latin typeface="Arial"/>
            </a:endParaRPr>
          </a:p>
          <a:p>
            <a:pPr marL="343080" indent="-342720" algn="just">
              <a:lnSpc>
                <a:spcPct val="107000"/>
              </a:lnSpc>
              <a:spcAft>
                <a:spcPts val="799"/>
              </a:spcAft>
              <a:buClr>
                <a:srgbClr val="000000"/>
              </a:buClr>
              <a:buFont typeface="Symbol"/>
              <a:buChar char=""/>
            </a:pPr>
            <a:r>
              <a:rPr b="1" lang="ca-ES" sz="1800" spc="-1" strike="noStrike">
                <a:solidFill>
                  <a:srgbClr val="000000"/>
                </a:solidFill>
                <a:latin typeface="Arial"/>
                <a:ea typeface="Calibri"/>
              </a:rPr>
              <a:t>$unset </a:t>
            </a:r>
            <a:r>
              <a:rPr b="0" lang="ca-ES" sz="1800" spc="-1" strike="noStrike">
                <a:solidFill>
                  <a:srgbClr val="000000"/>
                </a:solidFill>
                <a:latin typeface="Arial"/>
                <a:ea typeface="Calibri"/>
              </a:rPr>
              <a:t>excluye campos de los documentos</a:t>
            </a:r>
            <a:endParaRPr b="0" lang="ca-ES" sz="18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Group 1"/>
          <p:cNvGrpSpPr/>
          <p:nvPr/>
        </p:nvGrpSpPr>
        <p:grpSpPr>
          <a:xfrm>
            <a:off x="-684000" y="240120"/>
            <a:ext cx="9684720" cy="1076040"/>
            <a:chOff x="-684000" y="240120"/>
            <a:chExt cx="9684720" cy="1076040"/>
          </a:xfrm>
        </p:grpSpPr>
        <p:pic>
          <p:nvPicPr>
            <p:cNvPr id="90" name="Imagen 4" descr=""/>
            <p:cNvPicPr/>
            <p:nvPr/>
          </p:nvPicPr>
          <p:blipFill>
            <a:blip r:embed="rId1"/>
            <a:stretch/>
          </p:blipFill>
          <p:spPr>
            <a:xfrm>
              <a:off x="0" y="240120"/>
              <a:ext cx="9000720" cy="1076040"/>
            </a:xfrm>
            <a:prstGeom prst="rect">
              <a:avLst/>
            </a:prstGeom>
            <a:ln>
              <a:noFill/>
            </a:ln>
          </p:spPr>
        </p:pic>
        <p:sp>
          <p:nvSpPr>
            <p:cNvPr id="91" name="CustomShape 2"/>
            <p:cNvSpPr/>
            <p:nvPr/>
          </p:nvSpPr>
          <p:spPr>
            <a:xfrm>
              <a:off x="-684000" y="516600"/>
              <a:ext cx="562932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QUÉ SON LAS BBDD NOSQL</a:t>
              </a:r>
              <a:endParaRPr b="0" lang="ca-ES" sz="2800" spc="-1" strike="noStrike">
                <a:latin typeface="Arial"/>
              </a:endParaRPr>
            </a:p>
          </p:txBody>
        </p:sp>
      </p:grpSp>
      <p:sp>
        <p:nvSpPr>
          <p:cNvPr id="92" name="CustomShape 3"/>
          <p:cNvSpPr/>
          <p:nvPr/>
        </p:nvSpPr>
        <p:spPr>
          <a:xfrm>
            <a:off x="463680" y="1663200"/>
            <a:ext cx="9141120" cy="399600"/>
          </a:xfrm>
          <a:prstGeom prst="rect">
            <a:avLst/>
          </a:prstGeom>
          <a:noFill/>
          <a:ln>
            <a:noFill/>
          </a:ln>
        </p:spPr>
        <p:style>
          <a:lnRef idx="0"/>
          <a:fillRef idx="0"/>
          <a:effectRef idx="0"/>
          <a:fontRef idx="minor"/>
        </p:style>
      </p:sp>
      <p:sp>
        <p:nvSpPr>
          <p:cNvPr id="93" name="CustomShape 4"/>
          <p:cNvSpPr/>
          <p:nvPr/>
        </p:nvSpPr>
        <p:spPr>
          <a:xfrm>
            <a:off x="463680" y="1316160"/>
            <a:ext cx="11317680" cy="511848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NoSQL – “Not Only SQL” son bases de datos </a:t>
            </a:r>
            <a:r>
              <a:rPr b="1" lang="ca-ES" sz="2800" spc="-1" strike="noStrike">
                <a:solidFill>
                  <a:srgbClr val="000000"/>
                </a:solidFill>
                <a:latin typeface="Arial"/>
              </a:rPr>
              <a:t>no-relacionales</a:t>
            </a:r>
            <a:r>
              <a:rPr b="0" lang="ca-ES" sz="2400" spc="-1" strike="noStrike">
                <a:solidFill>
                  <a:srgbClr val="000000"/>
                </a:solidFill>
                <a:latin typeface="Arial"/>
              </a:rPr>
              <a:t> y altamente distribuidas.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Surgen por la necesidad de afrontar ciertos problemas de escalabilidad y rendimiento que las BBDD relacionales resultan ineficientes cuando tienen que enfrentarse a grandes volúmenes de datos.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Aportando:</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Simplicidad en los diseños.</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Escalado horizontal.</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Mayor control en la disponibilidad.</a:t>
            </a:r>
            <a:endParaRPr b="0" lang="ca-E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 name="Group 1"/>
          <p:cNvGrpSpPr/>
          <p:nvPr/>
        </p:nvGrpSpPr>
        <p:grpSpPr>
          <a:xfrm>
            <a:off x="-473760" y="240120"/>
            <a:ext cx="9474480" cy="1076040"/>
            <a:chOff x="-473760" y="240120"/>
            <a:chExt cx="9474480" cy="1076040"/>
          </a:xfrm>
        </p:grpSpPr>
        <p:pic>
          <p:nvPicPr>
            <p:cNvPr id="95" name="Imagen 4" descr=""/>
            <p:cNvPicPr/>
            <p:nvPr/>
          </p:nvPicPr>
          <p:blipFill>
            <a:blip r:embed="rId1"/>
            <a:stretch/>
          </p:blipFill>
          <p:spPr>
            <a:xfrm>
              <a:off x="0" y="240120"/>
              <a:ext cx="9000720" cy="1076040"/>
            </a:xfrm>
            <a:prstGeom prst="rect">
              <a:avLst/>
            </a:prstGeom>
            <a:ln>
              <a:noFill/>
            </a:ln>
          </p:spPr>
        </p:pic>
        <p:sp>
          <p:nvSpPr>
            <p:cNvPr id="96" name="CustomShape 2"/>
            <p:cNvSpPr/>
            <p:nvPr/>
          </p:nvSpPr>
          <p:spPr>
            <a:xfrm>
              <a:off x="-473760" y="518400"/>
              <a:ext cx="38343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CARACTERÍSTICAS</a:t>
              </a:r>
              <a:endParaRPr b="0" lang="ca-ES" sz="2800" spc="-1" strike="noStrike">
                <a:latin typeface="Arial"/>
              </a:endParaRPr>
            </a:p>
          </p:txBody>
        </p:sp>
      </p:grpSp>
      <p:sp>
        <p:nvSpPr>
          <p:cNvPr id="97" name="CustomShape 3"/>
          <p:cNvSpPr/>
          <p:nvPr/>
        </p:nvSpPr>
        <p:spPr>
          <a:xfrm>
            <a:off x="453240" y="1408320"/>
            <a:ext cx="11317680" cy="447948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Libre de esquemas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Proporcionan replicación a través de escalado horizontal (Arquitectura distribuida)</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Consistencia débil</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Estructuras de datos sencillas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Sistema de consultas propio</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Siguen el modelo BASE (Basic Availability, Soft State, Eventual Consistency) en lugar de ACID (Atomicity, Consistency, Isolation, Durability)</a:t>
            </a:r>
            <a:endParaRPr b="0" lang="ca-ES"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8" name="Group 1"/>
          <p:cNvGrpSpPr/>
          <p:nvPr/>
        </p:nvGrpSpPr>
        <p:grpSpPr>
          <a:xfrm>
            <a:off x="-536040" y="240120"/>
            <a:ext cx="9536760" cy="1076040"/>
            <a:chOff x="-536040" y="240120"/>
            <a:chExt cx="9536760" cy="1076040"/>
          </a:xfrm>
        </p:grpSpPr>
        <p:pic>
          <p:nvPicPr>
            <p:cNvPr id="99" name="Imagen 4" descr=""/>
            <p:cNvPicPr/>
            <p:nvPr/>
          </p:nvPicPr>
          <p:blipFill>
            <a:blip r:embed="rId1"/>
            <a:stretch/>
          </p:blipFill>
          <p:spPr>
            <a:xfrm>
              <a:off x="0" y="240120"/>
              <a:ext cx="9000720" cy="1076040"/>
            </a:xfrm>
            <a:prstGeom prst="rect">
              <a:avLst/>
            </a:prstGeom>
            <a:ln>
              <a:noFill/>
            </a:ln>
          </p:spPr>
        </p:pic>
        <p:sp>
          <p:nvSpPr>
            <p:cNvPr id="100" name="CustomShape 2"/>
            <p:cNvSpPr/>
            <p:nvPr/>
          </p:nvSpPr>
          <p:spPr>
            <a:xfrm>
              <a:off x="-536040" y="518400"/>
              <a:ext cx="42228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CARACTERÍSTICAS II</a:t>
              </a:r>
              <a:endParaRPr b="0" lang="ca-ES" sz="2800" spc="-1" strike="noStrike">
                <a:latin typeface="Arial"/>
              </a:endParaRPr>
            </a:p>
          </p:txBody>
        </p:sp>
      </p:grpSp>
      <p:sp>
        <p:nvSpPr>
          <p:cNvPr id="101" name="CustomShape 3"/>
          <p:cNvSpPr/>
          <p:nvPr/>
        </p:nvSpPr>
        <p:spPr>
          <a:xfrm>
            <a:off x="435960" y="1301400"/>
            <a:ext cx="11317680" cy="447948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Modelo BASE</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Basic Availability: El sistema garantiza disponibilidad, en términos del Teorema de CAP</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Soft State: El estado del sistema puede cambiar a lo largo del tiempo, incluso sin entrada. Esto es provocado por el modelo de consistencia eventual.</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Eventual Consistency: el sistema alcanzará un estado consistente con el tiempo, siempre y cuando no reciba entrada durante este tiempo.</a:t>
            </a:r>
            <a:endParaRPr b="0" lang="ca-ES" sz="24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2" name="Group 1"/>
          <p:cNvGrpSpPr/>
          <p:nvPr/>
        </p:nvGrpSpPr>
        <p:grpSpPr>
          <a:xfrm>
            <a:off x="-545400" y="240120"/>
            <a:ext cx="9546120" cy="1076040"/>
            <a:chOff x="-545400" y="240120"/>
            <a:chExt cx="9546120" cy="1076040"/>
          </a:xfrm>
        </p:grpSpPr>
        <p:pic>
          <p:nvPicPr>
            <p:cNvPr id="103" name="Imagen 4" descr=""/>
            <p:cNvPicPr/>
            <p:nvPr/>
          </p:nvPicPr>
          <p:blipFill>
            <a:blip r:embed="rId1"/>
            <a:stretch/>
          </p:blipFill>
          <p:spPr>
            <a:xfrm>
              <a:off x="0" y="240120"/>
              <a:ext cx="9000720" cy="1076040"/>
            </a:xfrm>
            <a:prstGeom prst="rect">
              <a:avLst/>
            </a:prstGeom>
            <a:ln>
              <a:noFill/>
            </a:ln>
          </p:spPr>
        </p:pic>
        <p:sp>
          <p:nvSpPr>
            <p:cNvPr id="104" name="CustomShape 2"/>
            <p:cNvSpPr/>
            <p:nvPr/>
          </p:nvSpPr>
          <p:spPr>
            <a:xfrm>
              <a:off x="-545400" y="518400"/>
              <a:ext cx="435528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CARACTERÍSTICAS III</a:t>
              </a:r>
              <a:endParaRPr b="0" lang="ca-ES" sz="2800" spc="-1" strike="noStrike">
                <a:latin typeface="Arial"/>
              </a:endParaRPr>
            </a:p>
          </p:txBody>
        </p:sp>
      </p:grpSp>
      <p:sp>
        <p:nvSpPr>
          <p:cNvPr id="105" name="CustomShape 3"/>
          <p:cNvSpPr/>
          <p:nvPr/>
        </p:nvSpPr>
        <p:spPr>
          <a:xfrm>
            <a:off x="435960" y="1301400"/>
            <a:ext cx="6117120" cy="557676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Teorema de CAP</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Consistency: Todos los nodos ven los mismos datos al mismo tiempo</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Availability: Toda petición obtiene una respuesta en caso tanto de éxito como fallo</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Partition Tolerance: El sistema seguirá funcionando ante pérdidas arbitrarias de información o fallos parciales.</a:t>
            </a:r>
            <a:endParaRPr b="0" lang="ca-ES" sz="2400" spc="-1" strike="noStrike">
              <a:latin typeface="Arial"/>
            </a:endParaRPr>
          </a:p>
          <a:p>
            <a:pPr algn="just">
              <a:lnSpc>
                <a:spcPct val="150000"/>
              </a:lnSpc>
            </a:pPr>
            <a:endParaRPr b="0" lang="ca-ES" sz="2400" spc="-1" strike="noStrike">
              <a:latin typeface="Arial"/>
            </a:endParaRPr>
          </a:p>
        </p:txBody>
      </p:sp>
      <p:pic>
        <p:nvPicPr>
          <p:cNvPr id="106" name="Imagen 1" descr=""/>
          <p:cNvPicPr/>
          <p:nvPr/>
        </p:nvPicPr>
        <p:blipFill>
          <a:blip r:embed="rId2"/>
          <a:stretch/>
        </p:blipFill>
        <p:spPr>
          <a:xfrm>
            <a:off x="6989040" y="1728720"/>
            <a:ext cx="4838400" cy="370476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7" name="Group 1"/>
          <p:cNvGrpSpPr/>
          <p:nvPr/>
        </p:nvGrpSpPr>
        <p:grpSpPr>
          <a:xfrm>
            <a:off x="-202680" y="240120"/>
            <a:ext cx="9203400" cy="1076040"/>
            <a:chOff x="-202680" y="240120"/>
            <a:chExt cx="9203400" cy="1076040"/>
          </a:xfrm>
        </p:grpSpPr>
        <p:pic>
          <p:nvPicPr>
            <p:cNvPr id="108" name="Imagen 4" descr=""/>
            <p:cNvPicPr/>
            <p:nvPr/>
          </p:nvPicPr>
          <p:blipFill>
            <a:blip r:embed="rId1"/>
            <a:stretch/>
          </p:blipFill>
          <p:spPr>
            <a:xfrm>
              <a:off x="0" y="240120"/>
              <a:ext cx="9000720" cy="1076040"/>
            </a:xfrm>
            <a:prstGeom prst="rect">
              <a:avLst/>
            </a:prstGeom>
            <a:ln>
              <a:noFill/>
            </a:ln>
          </p:spPr>
        </p:pic>
        <p:sp>
          <p:nvSpPr>
            <p:cNvPr id="109" name="CustomShape 2"/>
            <p:cNvSpPr/>
            <p:nvPr/>
          </p:nvSpPr>
          <p:spPr>
            <a:xfrm>
              <a:off x="-202680" y="518400"/>
              <a:ext cx="21456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VENTAJAS</a:t>
              </a:r>
              <a:endParaRPr b="0" lang="ca-ES" sz="2800" spc="-1" strike="noStrike">
                <a:latin typeface="Arial"/>
              </a:endParaRPr>
            </a:p>
          </p:txBody>
        </p:sp>
      </p:grpSp>
      <p:sp>
        <p:nvSpPr>
          <p:cNvPr id="110" name="CustomShape 3"/>
          <p:cNvSpPr/>
          <p:nvPr/>
        </p:nvSpPr>
        <p:spPr>
          <a:xfrm>
            <a:off x="435960" y="1339200"/>
            <a:ext cx="11222280" cy="557676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Ofrecen esquemas flexibles.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Desarrollos más rápidos e iterativos.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Ideales para datos semiestructurados y no estructurados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Escalabilidad sencilla </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Alto rendimiento en consultas sobre datos que no implican relaciones jerárquicas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Por tanto, son convenientes cuando:</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No se tiene un gran presupuesto</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Cuando las estructuras de datos son variables</a:t>
            </a:r>
            <a:endParaRPr b="0" lang="ca-ES" sz="2400" spc="-1" strike="noStrike">
              <a:latin typeface="Arial"/>
            </a:endParaRPr>
          </a:p>
          <a:p>
            <a:pPr lvl="1" marL="743040" indent="-285480" algn="just">
              <a:lnSpc>
                <a:spcPct val="150000"/>
              </a:lnSpc>
              <a:buClr>
                <a:srgbClr val="000000"/>
              </a:buClr>
              <a:buFont typeface="Arial"/>
              <a:buChar char="•"/>
            </a:pPr>
            <a:r>
              <a:rPr b="0" lang="ca-ES" sz="2400" spc="-1" strike="noStrike">
                <a:solidFill>
                  <a:srgbClr val="000000"/>
                </a:solidFill>
                <a:latin typeface="Arial"/>
              </a:rPr>
              <a:t>Para la captura y procesado de eventos</a:t>
            </a:r>
            <a:endParaRPr b="0" lang="ca-ES" sz="24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1" name="Group 1"/>
          <p:cNvGrpSpPr/>
          <p:nvPr/>
        </p:nvGrpSpPr>
        <p:grpSpPr>
          <a:xfrm>
            <a:off x="-331560" y="240120"/>
            <a:ext cx="9332280" cy="1076040"/>
            <a:chOff x="-331560" y="240120"/>
            <a:chExt cx="9332280" cy="1076040"/>
          </a:xfrm>
        </p:grpSpPr>
        <p:pic>
          <p:nvPicPr>
            <p:cNvPr id="112" name="Imagen 4" descr=""/>
            <p:cNvPicPr/>
            <p:nvPr/>
          </p:nvPicPr>
          <p:blipFill>
            <a:blip r:embed="rId1"/>
            <a:stretch/>
          </p:blipFill>
          <p:spPr>
            <a:xfrm>
              <a:off x="0" y="240120"/>
              <a:ext cx="9000720" cy="1076040"/>
            </a:xfrm>
            <a:prstGeom prst="rect">
              <a:avLst/>
            </a:prstGeom>
            <a:ln>
              <a:noFill/>
            </a:ln>
          </p:spPr>
        </p:pic>
        <p:sp>
          <p:nvSpPr>
            <p:cNvPr id="113" name="CustomShape 2"/>
            <p:cNvSpPr/>
            <p:nvPr/>
          </p:nvSpPr>
          <p:spPr>
            <a:xfrm>
              <a:off x="-331560" y="518400"/>
              <a:ext cx="293796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DESVENTAJAS</a:t>
              </a:r>
              <a:endParaRPr b="0" lang="ca-ES" sz="2800" spc="-1" strike="noStrike">
                <a:latin typeface="Arial"/>
              </a:endParaRPr>
            </a:p>
          </p:txBody>
        </p:sp>
      </p:grpSp>
      <p:sp>
        <p:nvSpPr>
          <p:cNvPr id="114" name="CustomShape 3"/>
          <p:cNvSpPr/>
          <p:nvPr/>
        </p:nvSpPr>
        <p:spPr>
          <a:xfrm>
            <a:off x="435960" y="1301400"/>
            <a:ext cx="11755800" cy="283356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000000"/>
              </a:buClr>
              <a:buFont typeface="Arial"/>
              <a:buChar char="•"/>
            </a:pPr>
            <a:r>
              <a:rPr b="0" lang="ca-ES" sz="2400" spc="-1" strike="noStrike">
                <a:solidFill>
                  <a:srgbClr val="000000"/>
                </a:solidFill>
                <a:latin typeface="Arial"/>
              </a:rPr>
              <a:t>Cuando el modelo ACID encaja mejor.</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No todas las BBDD contemplan atomicidad e integridad de los datos</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Falta de compatibilidad entre instrucciones SQL</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Falta de estandarización</a:t>
            </a:r>
            <a:endParaRPr b="0" lang="ca-ES" sz="2400" spc="-1" strike="noStrike">
              <a:latin typeface="Arial"/>
            </a:endParaRPr>
          </a:p>
          <a:p>
            <a:pPr marL="285840" indent="-285480" algn="just">
              <a:lnSpc>
                <a:spcPct val="150000"/>
              </a:lnSpc>
              <a:buClr>
                <a:srgbClr val="000000"/>
              </a:buClr>
              <a:buFont typeface="Arial"/>
              <a:buChar char="•"/>
            </a:pPr>
            <a:r>
              <a:rPr b="0" lang="ca-ES" sz="2400" spc="-1" strike="noStrike">
                <a:solidFill>
                  <a:srgbClr val="000000"/>
                </a:solidFill>
                <a:latin typeface="Arial"/>
              </a:rPr>
              <a:t>En definitiva cuando los datos deben ser consistentes sin dar posibilidad de error.</a:t>
            </a:r>
            <a:endParaRPr b="0" lang="ca-ES" sz="2400" spc="-1" strike="noStrike">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Group 1"/>
          <p:cNvGrpSpPr/>
          <p:nvPr/>
        </p:nvGrpSpPr>
        <p:grpSpPr>
          <a:xfrm>
            <a:off x="-495720" y="240120"/>
            <a:ext cx="9496440" cy="1076040"/>
            <a:chOff x="-495720" y="240120"/>
            <a:chExt cx="9496440" cy="1076040"/>
          </a:xfrm>
        </p:grpSpPr>
        <p:pic>
          <p:nvPicPr>
            <p:cNvPr id="116" name="Imagen 4" descr=""/>
            <p:cNvPicPr/>
            <p:nvPr/>
          </p:nvPicPr>
          <p:blipFill>
            <a:blip r:embed="rId1"/>
            <a:stretch/>
          </p:blipFill>
          <p:spPr>
            <a:xfrm>
              <a:off x="0" y="240120"/>
              <a:ext cx="9000720" cy="1076040"/>
            </a:xfrm>
            <a:prstGeom prst="rect">
              <a:avLst/>
            </a:prstGeom>
            <a:ln>
              <a:noFill/>
            </a:ln>
          </p:spPr>
        </p:pic>
        <p:sp>
          <p:nvSpPr>
            <p:cNvPr id="117" name="CustomShape 2"/>
            <p:cNvSpPr/>
            <p:nvPr/>
          </p:nvSpPr>
          <p:spPr>
            <a:xfrm>
              <a:off x="-495720" y="518400"/>
              <a:ext cx="407484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TIPOS BBDD NoSQL</a:t>
              </a:r>
              <a:endParaRPr b="0" lang="ca-ES" sz="2800" spc="-1" strike="noStrike">
                <a:latin typeface="Arial"/>
              </a:endParaRPr>
            </a:p>
          </p:txBody>
        </p:sp>
      </p:grpSp>
      <p:sp>
        <p:nvSpPr>
          <p:cNvPr id="118" name="CustomShape 3"/>
          <p:cNvSpPr/>
          <p:nvPr/>
        </p:nvSpPr>
        <p:spPr>
          <a:xfrm>
            <a:off x="40320" y="1301400"/>
            <a:ext cx="6676920" cy="612540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Clr>
                <a:srgbClr val="000000"/>
              </a:buClr>
              <a:buFont typeface="Arial"/>
              <a:buChar char="•"/>
            </a:pPr>
            <a:r>
              <a:rPr b="1" lang="ca-ES" sz="2400" spc="-1" strike="noStrike">
                <a:solidFill>
                  <a:srgbClr val="000000"/>
                </a:solidFill>
                <a:latin typeface="Arial"/>
              </a:rPr>
              <a:t>Documental: </a:t>
            </a:r>
            <a:r>
              <a:rPr b="0" lang="ca-ES" sz="2400" spc="-1" strike="noStrike">
                <a:solidFill>
                  <a:srgbClr val="000000"/>
                </a:solidFill>
                <a:latin typeface="Arial"/>
              </a:rPr>
              <a:t>Una clave única para cada registro que normalmente suele ser un documento con una estructura simple como JSON o XML. </a:t>
            </a:r>
            <a:endParaRPr b="0" lang="ca-ES" sz="2400" spc="-1" strike="noStrike">
              <a:latin typeface="Arial"/>
            </a:endParaRPr>
          </a:p>
          <a:p>
            <a:pPr marL="343080" indent="-342720" algn="just">
              <a:lnSpc>
                <a:spcPct val="150000"/>
              </a:lnSpc>
              <a:buClr>
                <a:srgbClr val="000000"/>
              </a:buClr>
              <a:buFont typeface="Arial"/>
              <a:buChar char="•"/>
            </a:pPr>
            <a:r>
              <a:rPr b="1" lang="ca-ES" sz="2400" spc="-1" strike="noStrike">
                <a:solidFill>
                  <a:srgbClr val="000000"/>
                </a:solidFill>
                <a:latin typeface="Arial"/>
              </a:rPr>
              <a:t>Clave-Valor: </a:t>
            </a:r>
            <a:r>
              <a:rPr b="0" lang="ca-ES" sz="2400" spc="-1" strike="noStrike">
                <a:solidFill>
                  <a:srgbClr val="000000"/>
                </a:solidFill>
                <a:latin typeface="Arial"/>
              </a:rPr>
              <a:t>En este tipo de modelos cada elemento tiene asociada una clave única</a:t>
            </a:r>
            <a:endParaRPr b="0" lang="ca-ES" sz="2400" spc="-1" strike="noStrike">
              <a:latin typeface="Arial"/>
            </a:endParaRPr>
          </a:p>
          <a:p>
            <a:pPr marL="343080" indent="-342720" algn="just">
              <a:lnSpc>
                <a:spcPct val="150000"/>
              </a:lnSpc>
              <a:buClr>
                <a:srgbClr val="000000"/>
              </a:buClr>
              <a:buFont typeface="Arial"/>
              <a:buChar char="•"/>
            </a:pPr>
            <a:r>
              <a:rPr b="1" lang="ca-ES" sz="2400" spc="-1" strike="noStrike">
                <a:solidFill>
                  <a:srgbClr val="000000"/>
                </a:solidFill>
                <a:latin typeface="Arial"/>
              </a:rPr>
              <a:t>BBDD de grafos: </a:t>
            </a:r>
            <a:r>
              <a:rPr b="0" lang="ca-ES" sz="2400" spc="-1" strike="noStrike">
                <a:solidFill>
                  <a:srgbClr val="000000"/>
                </a:solidFill>
                <a:latin typeface="Arial"/>
              </a:rPr>
              <a:t>aquellas cuyas relaciones pueden representarse mediante grafos</a:t>
            </a:r>
            <a:endParaRPr b="0" lang="ca-ES" sz="2400" spc="-1" strike="noStrike">
              <a:latin typeface="Arial"/>
            </a:endParaRPr>
          </a:p>
          <a:p>
            <a:pPr marL="343080" indent="-342720" algn="just">
              <a:lnSpc>
                <a:spcPct val="150000"/>
              </a:lnSpc>
              <a:buClr>
                <a:srgbClr val="000000"/>
              </a:buClr>
              <a:buFont typeface="Arial"/>
              <a:buChar char="•"/>
            </a:pPr>
            <a:r>
              <a:rPr b="1" lang="ca-ES" sz="2400" spc="-1" strike="noStrike">
                <a:solidFill>
                  <a:srgbClr val="000000"/>
                </a:solidFill>
                <a:latin typeface="Arial"/>
              </a:rPr>
              <a:t>BBDD columnar: </a:t>
            </a:r>
            <a:r>
              <a:rPr b="0" lang="ca-ES" sz="2400" spc="-1" strike="noStrike">
                <a:solidFill>
                  <a:srgbClr val="000000"/>
                </a:solidFill>
                <a:latin typeface="Arial"/>
              </a:rPr>
              <a:t>los datos de cada entrada están dispuestos uno debajo del otro.</a:t>
            </a:r>
            <a:endParaRPr b="0" lang="ca-ES" sz="2400" spc="-1" strike="noStrike">
              <a:latin typeface="Arial"/>
            </a:endParaRPr>
          </a:p>
          <a:p>
            <a:pPr algn="just">
              <a:lnSpc>
                <a:spcPct val="150000"/>
              </a:lnSpc>
            </a:pPr>
            <a:endParaRPr b="0" lang="ca-ES" sz="2400" spc="-1" strike="noStrike">
              <a:latin typeface="Arial"/>
            </a:endParaRPr>
          </a:p>
        </p:txBody>
      </p:sp>
      <p:pic>
        <p:nvPicPr>
          <p:cNvPr id="119" name="Imagen 3" descr=""/>
          <p:cNvPicPr/>
          <p:nvPr/>
        </p:nvPicPr>
        <p:blipFill>
          <a:blip r:embed="rId2"/>
          <a:stretch/>
        </p:blipFill>
        <p:spPr>
          <a:xfrm>
            <a:off x="7032600" y="1316160"/>
            <a:ext cx="4985640" cy="3473640"/>
          </a:xfrm>
          <a:prstGeom prst="rect">
            <a:avLst/>
          </a:prstGeom>
          <a:ln>
            <a:noFill/>
          </a:ln>
        </p:spPr>
      </p:pic>
      <p:pic>
        <p:nvPicPr>
          <p:cNvPr id="120" name="Picture 2" descr=""/>
          <p:cNvPicPr/>
          <p:nvPr/>
        </p:nvPicPr>
        <p:blipFill>
          <a:blip r:embed="rId3"/>
          <a:stretch/>
        </p:blipFill>
        <p:spPr>
          <a:xfrm>
            <a:off x="7596000" y="4756680"/>
            <a:ext cx="3858840" cy="21009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1913</TotalTime>
  <Application>LibreOffice/6.0.7.3$Linux_X86_64 LibreOffice_project/00m0$Build-3</Application>
  <Words>2160</Words>
  <Paragraphs>212</Paragraphs>
  <Company>Microsoft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2021-01-22T17:05:26Z</dcterms:created>
  <dc:creator>carlos lopez</dc:creator>
  <dc:description/>
  <dc:language>ca-ES</dc:language>
  <cp:lastModifiedBy>carlos lopez</cp:lastModifiedBy>
  <dcterms:modified xsi:type="dcterms:W3CDTF">2021-04-29T05:58:24Z</dcterms:modified>
  <cp:revision>99</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Panorámica</vt:lpwstr>
  </property>
  <property fmtid="{D5CDD505-2E9C-101B-9397-08002B2CF9AE}" pid="10" name="ScaleCrop">
    <vt:bool>0</vt:bool>
  </property>
  <property fmtid="{D5CDD505-2E9C-101B-9397-08002B2CF9AE}" pid="11" name="ShareDoc">
    <vt:bool>0</vt:bool>
  </property>
  <property fmtid="{D5CDD505-2E9C-101B-9397-08002B2CF9AE}" pid="12" name="Slides">
    <vt:i4>28</vt:i4>
  </property>
</Properties>
</file>